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75" r:id="rId3"/>
    <p:sldId id="367" r:id="rId4"/>
    <p:sldId id="335" r:id="rId5"/>
    <p:sldId id="336" r:id="rId6"/>
    <p:sldId id="372" r:id="rId7"/>
    <p:sldId id="361" r:id="rId8"/>
    <p:sldId id="299" r:id="rId9"/>
    <p:sldId id="301" r:id="rId10"/>
    <p:sldId id="292" r:id="rId11"/>
    <p:sldId id="262" r:id="rId12"/>
    <p:sldId id="368" r:id="rId13"/>
    <p:sldId id="271" r:id="rId14"/>
    <p:sldId id="304" r:id="rId15"/>
    <p:sldId id="305" r:id="rId16"/>
    <p:sldId id="274" r:id="rId17"/>
    <p:sldId id="363" r:id="rId18"/>
    <p:sldId id="365" r:id="rId19"/>
    <p:sldId id="366" r:id="rId20"/>
    <p:sldId id="291" r:id="rId21"/>
    <p:sldId id="293" r:id="rId22"/>
    <p:sldId id="294" r:id="rId23"/>
    <p:sldId id="278" r:id="rId24"/>
    <p:sldId id="280" r:id="rId25"/>
    <p:sldId id="279" r:id="rId26"/>
    <p:sldId id="281" r:id="rId27"/>
    <p:sldId id="282" r:id="rId28"/>
    <p:sldId id="369" r:id="rId29"/>
    <p:sldId id="370" r:id="rId30"/>
    <p:sldId id="306" r:id="rId31"/>
    <p:sldId id="303" r:id="rId32"/>
    <p:sldId id="276" r:id="rId33"/>
    <p:sldId id="258" r:id="rId34"/>
    <p:sldId id="259" r:id="rId35"/>
    <p:sldId id="308" r:id="rId36"/>
    <p:sldId id="260" r:id="rId37"/>
    <p:sldId id="266" r:id="rId38"/>
    <p:sldId id="309" r:id="rId39"/>
    <p:sldId id="353" r:id="rId40"/>
    <p:sldId id="267" r:id="rId41"/>
    <p:sldId id="287" r:id="rId42"/>
    <p:sldId id="307" r:id="rId43"/>
    <p:sldId id="288" r:id="rId44"/>
    <p:sldId id="289" r:id="rId45"/>
    <p:sldId id="310" r:id="rId46"/>
    <p:sldId id="311" r:id="rId47"/>
    <p:sldId id="312" r:id="rId48"/>
    <p:sldId id="314" r:id="rId49"/>
    <p:sldId id="347" r:id="rId50"/>
    <p:sldId id="355" r:id="rId51"/>
    <p:sldId id="290" r:id="rId52"/>
    <p:sldId id="373" r:id="rId53"/>
    <p:sldId id="371" r:id="rId54"/>
    <p:sldId id="316" r:id="rId55"/>
    <p:sldId id="320" r:id="rId56"/>
    <p:sldId id="319" r:id="rId57"/>
    <p:sldId id="322" r:id="rId58"/>
    <p:sldId id="323" r:id="rId59"/>
    <p:sldId id="324" r:id="rId60"/>
    <p:sldId id="325" r:id="rId61"/>
    <p:sldId id="326" r:id="rId62"/>
    <p:sldId id="317" r:id="rId63"/>
    <p:sldId id="327" r:id="rId64"/>
    <p:sldId id="328" r:id="rId65"/>
    <p:sldId id="329" r:id="rId66"/>
    <p:sldId id="330" r:id="rId67"/>
    <p:sldId id="332" r:id="rId68"/>
    <p:sldId id="333" r:id="rId69"/>
    <p:sldId id="334" r:id="rId70"/>
    <p:sldId id="318" r:id="rId71"/>
    <p:sldId id="358" r:id="rId72"/>
    <p:sldId id="337" r:id="rId73"/>
    <p:sldId id="351" r:id="rId74"/>
    <p:sldId id="342" r:id="rId75"/>
    <p:sldId id="344" r:id="rId76"/>
    <p:sldId id="343" r:id="rId77"/>
    <p:sldId id="348" r:id="rId78"/>
    <p:sldId id="349" r:id="rId79"/>
    <p:sldId id="352" r:id="rId80"/>
    <p:sldId id="350" r:id="rId81"/>
    <p:sldId id="359" r:id="rId82"/>
    <p:sldId id="339" r:id="rId8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D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10" autoAdjust="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Baptiste Renard" userId="cfa898208c694958" providerId="LiveId" clId="{4748F3D5-4970-4789-A2E4-9C74787F27F3}"/>
    <pc:docChg chg="delSld modSld">
      <pc:chgData name="Jean-Baptiste Renard" userId="cfa898208c694958" providerId="LiveId" clId="{4748F3D5-4970-4789-A2E4-9C74787F27F3}" dt="2026-03-31T07:05:02.288" v="22" actId="729"/>
      <pc:docMkLst>
        <pc:docMk/>
      </pc:docMkLst>
      <pc:sldChg chg="mod modShow">
        <pc:chgData name="Jean-Baptiste Renard" userId="cfa898208c694958" providerId="LiveId" clId="{4748F3D5-4970-4789-A2E4-9C74787F27F3}" dt="2026-03-31T07:01:01.008" v="7" actId="729"/>
        <pc:sldMkLst>
          <pc:docMk/>
          <pc:sldMk cId="2432007696" sldId="258"/>
        </pc:sldMkLst>
      </pc:sldChg>
      <pc:sldChg chg="mod modShow">
        <pc:chgData name="Jean-Baptiste Renard" userId="cfa898208c694958" providerId="LiveId" clId="{4748F3D5-4970-4789-A2E4-9C74787F27F3}" dt="2026-03-31T07:01:05.863" v="8" actId="729"/>
        <pc:sldMkLst>
          <pc:docMk/>
          <pc:sldMk cId="2438113036" sldId="259"/>
        </pc:sldMkLst>
      </pc:sldChg>
      <pc:sldChg chg="mod modShow">
        <pc:chgData name="Jean-Baptiste Renard" userId="cfa898208c694958" providerId="LiveId" clId="{4748F3D5-4970-4789-A2E4-9C74787F27F3}" dt="2026-03-31T07:01:29.191" v="10" actId="729"/>
        <pc:sldMkLst>
          <pc:docMk/>
          <pc:sldMk cId="3194372477" sldId="260"/>
        </pc:sldMkLst>
      </pc:sldChg>
      <pc:sldChg chg="mod modShow">
        <pc:chgData name="Jean-Baptiste Renard" userId="cfa898208c694958" providerId="LiveId" clId="{4748F3D5-4970-4789-A2E4-9C74787F27F3}" dt="2026-03-31T07:01:45.736" v="11" actId="729"/>
        <pc:sldMkLst>
          <pc:docMk/>
          <pc:sldMk cId="1899354938" sldId="266"/>
        </pc:sldMkLst>
      </pc:sldChg>
      <pc:sldChg chg="mod modShow">
        <pc:chgData name="Jean-Baptiste Renard" userId="cfa898208c694958" providerId="LiveId" clId="{4748F3D5-4970-4789-A2E4-9C74787F27F3}" dt="2026-03-31T07:01:57.529" v="12" actId="729"/>
        <pc:sldMkLst>
          <pc:docMk/>
          <pc:sldMk cId="159295497" sldId="267"/>
        </pc:sldMkLst>
      </pc:sldChg>
      <pc:sldChg chg="mod modShow">
        <pc:chgData name="Jean-Baptiste Renard" userId="cfa898208c694958" providerId="LiveId" clId="{4748F3D5-4970-4789-A2E4-9C74787F27F3}" dt="2026-03-31T07:00:00.448" v="0" actId="729"/>
        <pc:sldMkLst>
          <pc:docMk/>
          <pc:sldMk cId="1722653000" sldId="271"/>
        </pc:sldMkLst>
      </pc:sldChg>
      <pc:sldChg chg="mod modShow">
        <pc:chgData name="Jean-Baptiste Renard" userId="cfa898208c694958" providerId="LiveId" clId="{4748F3D5-4970-4789-A2E4-9C74787F27F3}" dt="2026-03-31T07:00:09" v="3" actId="729"/>
        <pc:sldMkLst>
          <pc:docMk/>
          <pc:sldMk cId="368461802" sldId="274"/>
        </pc:sldMkLst>
      </pc:sldChg>
      <pc:sldChg chg="mod modShow">
        <pc:chgData name="Jean-Baptiste Renard" userId="cfa898208c694958" providerId="LiveId" clId="{4748F3D5-4970-4789-A2E4-9C74787F27F3}" dt="2026-03-31T07:00:53.178" v="6" actId="729"/>
        <pc:sldMkLst>
          <pc:docMk/>
          <pc:sldMk cId="2260378476" sldId="276"/>
        </pc:sldMkLst>
      </pc:sldChg>
      <pc:sldChg chg="mod modShow">
        <pc:chgData name="Jean-Baptiste Renard" userId="cfa898208c694958" providerId="LiveId" clId="{4748F3D5-4970-4789-A2E4-9C74787F27F3}" dt="2026-03-31T07:02:04.419" v="13" actId="729"/>
        <pc:sldMkLst>
          <pc:docMk/>
          <pc:sldMk cId="27170554" sldId="287"/>
        </pc:sldMkLst>
      </pc:sldChg>
      <pc:sldChg chg="del">
        <pc:chgData name="Jean-Baptiste Renard" userId="cfa898208c694958" providerId="LiveId" clId="{4748F3D5-4970-4789-A2E4-9C74787F27F3}" dt="2026-03-31T07:00:23.805" v="5" actId="47"/>
        <pc:sldMkLst>
          <pc:docMk/>
          <pc:sldMk cId="3467686864" sldId="295"/>
        </pc:sldMkLst>
      </pc:sldChg>
      <pc:sldChg chg="mod modShow">
        <pc:chgData name="Jean-Baptiste Renard" userId="cfa898208c694958" providerId="LiveId" clId="{4748F3D5-4970-4789-A2E4-9C74787F27F3}" dt="2026-03-31T07:00:03.040" v="1" actId="729"/>
        <pc:sldMkLst>
          <pc:docMk/>
          <pc:sldMk cId="93028120" sldId="304"/>
        </pc:sldMkLst>
      </pc:sldChg>
      <pc:sldChg chg="mod modShow">
        <pc:chgData name="Jean-Baptiste Renard" userId="cfa898208c694958" providerId="LiveId" clId="{4748F3D5-4970-4789-A2E4-9C74787F27F3}" dt="2026-03-31T07:00:06.105" v="2" actId="729"/>
        <pc:sldMkLst>
          <pc:docMk/>
          <pc:sldMk cId="979698623" sldId="305"/>
        </pc:sldMkLst>
      </pc:sldChg>
      <pc:sldChg chg="mod modShow">
        <pc:chgData name="Jean-Baptiste Renard" userId="cfa898208c694958" providerId="LiveId" clId="{4748F3D5-4970-4789-A2E4-9C74787F27F3}" dt="2026-03-31T07:01:15.812" v="9" actId="729"/>
        <pc:sldMkLst>
          <pc:docMk/>
          <pc:sldMk cId="3906920700" sldId="308"/>
        </pc:sldMkLst>
      </pc:sldChg>
      <pc:sldChg chg="mod modShow">
        <pc:chgData name="Jean-Baptiste Renard" userId="cfa898208c694958" providerId="LiveId" clId="{4748F3D5-4970-4789-A2E4-9C74787F27F3}" dt="2026-03-31T07:02:44.274" v="14" actId="729"/>
        <pc:sldMkLst>
          <pc:docMk/>
          <pc:sldMk cId="2328820416" sldId="309"/>
        </pc:sldMkLst>
      </pc:sldChg>
      <pc:sldChg chg="mod modShow">
        <pc:chgData name="Jean-Baptiste Renard" userId="cfa898208c694958" providerId="LiveId" clId="{4748F3D5-4970-4789-A2E4-9C74787F27F3}" dt="2026-03-31T07:03:16.498" v="16" actId="729"/>
        <pc:sldMkLst>
          <pc:docMk/>
          <pc:sldMk cId="1677275455" sldId="310"/>
        </pc:sldMkLst>
      </pc:sldChg>
      <pc:sldChg chg="mod modShow">
        <pc:chgData name="Jean-Baptiste Renard" userId="cfa898208c694958" providerId="LiveId" clId="{4748F3D5-4970-4789-A2E4-9C74787F27F3}" dt="2026-03-31T07:04:22.456" v="18" actId="729"/>
        <pc:sldMkLst>
          <pc:docMk/>
          <pc:sldMk cId="1245692166" sldId="342"/>
        </pc:sldMkLst>
      </pc:sldChg>
      <pc:sldChg chg="mod modShow">
        <pc:chgData name="Jean-Baptiste Renard" userId="cfa898208c694958" providerId="LiveId" clId="{4748F3D5-4970-4789-A2E4-9C74787F27F3}" dt="2026-03-31T07:04:29.103" v="20" actId="729"/>
        <pc:sldMkLst>
          <pc:docMk/>
          <pc:sldMk cId="2998063911" sldId="343"/>
        </pc:sldMkLst>
      </pc:sldChg>
      <pc:sldChg chg="mod modShow">
        <pc:chgData name="Jean-Baptiste Renard" userId="cfa898208c694958" providerId="LiveId" clId="{4748F3D5-4970-4789-A2E4-9C74787F27F3}" dt="2026-03-31T07:04:25.642" v="19" actId="729"/>
        <pc:sldMkLst>
          <pc:docMk/>
          <pc:sldMk cId="53252983" sldId="344"/>
        </pc:sldMkLst>
      </pc:sldChg>
      <pc:sldChg chg="mod modShow">
        <pc:chgData name="Jean-Baptiste Renard" userId="cfa898208c694958" providerId="LiveId" clId="{4748F3D5-4970-4789-A2E4-9C74787F27F3}" dt="2026-03-31T07:05:02.288" v="22" actId="729"/>
        <pc:sldMkLst>
          <pc:docMk/>
          <pc:sldMk cId="2534202840" sldId="350"/>
        </pc:sldMkLst>
      </pc:sldChg>
      <pc:sldChg chg="mod modShow">
        <pc:chgData name="Jean-Baptiste Renard" userId="cfa898208c694958" providerId="LiveId" clId="{4748F3D5-4970-4789-A2E4-9C74787F27F3}" dt="2026-03-31T07:04:00.505" v="17" actId="729"/>
        <pc:sldMkLst>
          <pc:docMk/>
          <pc:sldMk cId="983346448" sldId="351"/>
        </pc:sldMkLst>
      </pc:sldChg>
      <pc:sldChg chg="mod modShow">
        <pc:chgData name="Jean-Baptiste Renard" userId="cfa898208c694958" providerId="LiveId" clId="{4748F3D5-4970-4789-A2E4-9C74787F27F3}" dt="2026-03-31T07:04:49.486" v="21" actId="729"/>
        <pc:sldMkLst>
          <pc:docMk/>
          <pc:sldMk cId="3969182486" sldId="352"/>
        </pc:sldMkLst>
      </pc:sldChg>
      <pc:sldChg chg="mod modShow">
        <pc:chgData name="Jean-Baptiste Renard" userId="cfa898208c694958" providerId="LiveId" clId="{4748F3D5-4970-4789-A2E4-9C74787F27F3}" dt="2026-03-31T07:02:53.396" v="15" actId="729"/>
        <pc:sldMkLst>
          <pc:docMk/>
          <pc:sldMk cId="2806509254" sldId="353"/>
        </pc:sldMkLst>
      </pc:sldChg>
      <pc:sldChg chg="mod modShow">
        <pc:chgData name="Jean-Baptiste Renard" userId="cfa898208c694958" providerId="LiveId" clId="{4748F3D5-4970-4789-A2E4-9C74787F27F3}" dt="2026-03-31T07:00:12.194" v="4" actId="729"/>
        <pc:sldMkLst>
          <pc:docMk/>
          <pc:sldMk cId="435154246" sldId="36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8T05:33:07.3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9742 1116,'-109'-101,"59"58,-2 3,-1 2,-80-44,12 8,-90-56,170 106,-59-26,-32-19,101 52,0 2,-54-19,-3-2,-49-34,-37-16,-136-29,285 107,1 0,-1 2,0 1,-49-4,-103 6,115 3,-157 3,-185-3,383-2,1-1,-1-1,0 0,-30-13,-19-3,60 18,-1 0,0 1,1 1,-1 0,0 0,0 1,1 0,-17 5,-87 30,64-18,-35 5,-2-4,-1-3,-131 7,179-21,0 2,0 2,-61 17,-20 21,68-23,-99 24,-102 29,178-49,21-9,-1-3,0-2,-67 4,-171-7,273-8,1 2,-1 0,1 1,-31 9,-74 32,-19 5,92-38,-84 5,11-3,41 1,-242 28,204-36,-165 29,123-2,-316 19,-104-52,535 3,0 3,-65 17,-43 5,146-26,1 1,0-1,0 2,0-1,0 1,1 1,-1 0,1 0,0 1,-10 8,-11 11,-38 41,42-40,-20 24,-67 95,91-116,-110 124,90-108,-66 90,-77 102,177-227,0 1,0 0,2 0,-1 1,1 0,1 0,0 0,1 1,0-1,-2 18,1 10,1 0,3 42,-5 49,4-114,0 1,-2-1,0 0,-1-1,-11 25,1-7,1 0,1 1,2 1,2 0,-8 60,9-56,-1 0,-2-1,-20 47,-12 44,29-75,2 0,3 1,2 0,1 71,7-102,-1 1,-2 0,-1-1,0 1,-2-1,-11 35,7-30,1 0,2 0,0 1,0 46,7 129,2-86,13 128,-1-5,-14 1076,-3-576,4-699,15 78,-4-37,-8-58,15 50,-11-49,8 49,-7 48,-8-86,1-1,1 1,3-1,14 48,96 199,-45-155,-53-102,-2 1,-2 0,0 1,17 55,6 77,12 42,-37-161,3 1,32 64,-19-61,-19-33,-1 1,12 26,-3-1,2-2,43 64,-23-41,-25-34,20 49,-23-47,27 47,-29-58,-1 1,-1 0,-1 1,9 37,-9-30,20 49,56 129,-74-180,38 102,-41-113,2 0,0 0,0-1,1 0,1 0,16 16,-19-22,128 114,-117-108,0 0,1-2,1 0,0-1,0-1,23 7,187 55,-199-64,0-2,0-1,51 0,-46-3,1 1,41 9,50 17,142 27,-152-31,192 63,-169-46,1-6,267 30,-85-34,1334 139,-1060-101,-585-67,0 1,-1 0,1 1,-1 0,0 1,0 0,-1 1,0 0,0 1,0 0,10 9,-12-10,1-1,0 0,0 0,1-1,-1 0,1-1,0 0,0-1,-1 0,2-1,-1 0,16-1,8-1,0-2,57-12,-68 9,-1 0,0-2,-1-1,33-17,79-56,-14 7,42 2,-21 10,119-53,-192 86,-1-4,-2-2,-1-3,109-88,-103 70,215-161,-114 89,-13 9,-61 52,117-107,-175 143,70-42,23-18,40-61,49-39,-136 116,-30 26,-40 38,1 1,0 2,1-1,0 2,31-12,25-12,-34 11,-1-3,-1-1,41-37,93-98,-135 124,21-17,2 2,100-65,-152 111,1 0,-1 0,0-1,0 0,0 0,-1 0,0-1,-1 0,1 0,-1-1,-1 0,1 1,-1-2,0 1,-1 0,0-1,-1 1,0-1,0 0,1-16,0-25,-5-61,0 70,1 0,11-82,-2 64,0-64,-4 41,-2 68,1-1,0 1,1 0,12-27,-10 25,0-1,0 1,2-21,-2-24,-3 0,-5-73,-1 24,1-84,5-248,2 384,21-92,-15 95,-2-1,2-56,-10 79,0 1,2-1,2 1,1-1,1 1,2 1,1 0,2 0,17-34,2 15,1 3,73-82,-25 32,-72 86,0-1,-1-1,0 1,-1-1,0 0,-1-1,0 0,-2 1,1-1,2-26,-3-8,-6-91,0 58,3-139,-3-79,3 292,0 0,-1 0,0-1,0 1,-1 0,0 0,0 0,-1 0,0 1,0-1,-1 1,1-1,-1 1,-1 0,1 1,-1-1,0 1,0 0,-7-5,3 1,-1-1,2 0,-1 0,1-1,1 0,0-1,1 1,-9-22,5 7,2 0,0-1,-4-31,10 47,-1 0,0 0,-1 0,0 1,-1-1,0 1,0 0,-1 1,-12-15,8 7,1 1,1-1,0 0,1-1,-6-27,8 28,0-1,-1 1,-1 0,-1 0,0 1,-14-21,15 28,-14-17,1-1,1-1,2-1,-23-49,11 23,21 42,1 0,-9-21,1-3,-23-37,20 41,-22-60,34 69,1-1,1 0,1 0,1 0,1 0,5-40,-2 27,-6-72,0 92,0 0,-1 0,-1 1,-16-32,13 29,0-1,1 1,-4-23,5 2,6 29,-1 1,0-1,-1 1,0 0,-8-18,1 8,-11-41,4 12,10 36,0 0,-1 1,-1-1,0 2,-1-1,-1 1,-21-19,16 16,1-1,0 0,-16-26,4-3,14 21,-1 1,-31-39,7 15,-38-62,-7-10,0 5,64 89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39CA9-E637-40F2-81D2-EB6669801184}" type="datetimeFigureOut">
              <a:rPr lang="fr-FR" smtClean="0"/>
              <a:t>31/03/2026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7D0D0-B94B-456D-AFC0-3D9C2556A6FB}" type="slidenum">
              <a:rPr lang="fr-FR" smtClean="0"/>
              <a:t>‹N°›</a:t>
            </a:fld>
            <a:endParaRPr lang="fr-FR"/>
          </a:p>
        </p:txBody>
      </p:sp>
    </p:spTree>
    <p:extLst>
      <p:ext uri="{BB962C8B-B14F-4D97-AF65-F5344CB8AC3E}">
        <p14:creationId xmlns:p14="http://schemas.microsoft.com/office/powerpoint/2010/main" val="386895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07D0D0-B94B-456D-AFC0-3D9C2556A6FB}" type="slidenum">
              <a:rPr lang="fr-FR" smtClean="0"/>
              <a:t>13</a:t>
            </a:fld>
            <a:endParaRPr lang="fr-FR"/>
          </a:p>
        </p:txBody>
      </p:sp>
    </p:spTree>
    <p:extLst>
      <p:ext uri="{BB962C8B-B14F-4D97-AF65-F5344CB8AC3E}">
        <p14:creationId xmlns:p14="http://schemas.microsoft.com/office/powerpoint/2010/main" val="244799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07D0D0-B94B-456D-AFC0-3D9C2556A6FB}" type="slidenum">
              <a:rPr lang="fr-FR" smtClean="0"/>
              <a:t>21</a:t>
            </a:fld>
            <a:endParaRPr lang="fr-FR"/>
          </a:p>
        </p:txBody>
      </p:sp>
    </p:spTree>
    <p:extLst>
      <p:ext uri="{BB962C8B-B14F-4D97-AF65-F5344CB8AC3E}">
        <p14:creationId xmlns:p14="http://schemas.microsoft.com/office/powerpoint/2010/main" val="322274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07D0D0-B94B-456D-AFC0-3D9C2556A6FB}" type="slidenum">
              <a:rPr lang="fr-FR" smtClean="0"/>
              <a:t>33</a:t>
            </a:fld>
            <a:endParaRPr lang="fr-FR"/>
          </a:p>
        </p:txBody>
      </p:sp>
    </p:spTree>
    <p:extLst>
      <p:ext uri="{BB962C8B-B14F-4D97-AF65-F5344CB8AC3E}">
        <p14:creationId xmlns:p14="http://schemas.microsoft.com/office/powerpoint/2010/main" val="194669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07D0D0-B94B-456D-AFC0-3D9C2556A6FB}" type="slidenum">
              <a:rPr lang="fr-FR" smtClean="0"/>
              <a:t>48</a:t>
            </a:fld>
            <a:endParaRPr lang="fr-FR"/>
          </a:p>
        </p:txBody>
      </p:sp>
    </p:spTree>
    <p:extLst>
      <p:ext uri="{BB962C8B-B14F-4D97-AF65-F5344CB8AC3E}">
        <p14:creationId xmlns:p14="http://schemas.microsoft.com/office/powerpoint/2010/main" val="28380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07D0D0-B94B-456D-AFC0-3D9C2556A6FB}" type="slidenum">
              <a:rPr lang="fr-FR" smtClean="0"/>
              <a:t>50</a:t>
            </a:fld>
            <a:endParaRPr lang="fr-FR"/>
          </a:p>
        </p:txBody>
      </p:sp>
    </p:spTree>
    <p:extLst>
      <p:ext uri="{BB962C8B-B14F-4D97-AF65-F5344CB8AC3E}">
        <p14:creationId xmlns:p14="http://schemas.microsoft.com/office/powerpoint/2010/main" val="141959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4C575-E9F0-D8AB-688D-0FACB5DA32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2F00BDB-92EA-9608-EC0C-C3532C09F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BA6782-640B-5330-EAEF-862DCB1536D8}"/>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C5588F8A-7AA4-F02B-FA1F-9723919F32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93228B-DBD8-0404-CDBF-61428C6C6341}"/>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221278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9B14E-4566-E804-65AC-0575252A97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8828DA4-F94D-2F86-F097-4A79BFBBEDB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1A7290-1256-B4D6-53A6-E2FE4BDA8CE7}"/>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EF8A99A4-6E3E-C5BF-16DC-57265BF775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5976F9-538D-D630-1BB1-E3727024CC2A}"/>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1045754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C2E01A-2747-F244-F22F-18D7D034016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64B2360-8FBC-6AD5-B78C-38D643BE19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AB0E19-6D19-B597-1E48-B2CB29813398}"/>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D8618148-E216-B3BC-E352-FCDC3565E3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492036-7B3C-3BDE-450A-282C79BAD042}"/>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246287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C75E6-494E-7427-C0E7-D7BE01AEAB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C5C190D-5D62-9A0B-2927-909A2179BC3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87042F9-E397-94E5-B9EE-7B4B6FF15745}"/>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57822125-35A8-A1CC-DE22-9421A75268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1BFA6F-2411-4B08-1D2B-2915316B43CC}"/>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87334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DCA173-C3DC-AB11-B163-34ED126A9DA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4684E2E-09E8-2686-262B-FF10DAD803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8A35E40-C98A-E214-A17E-09737582D69D}"/>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2DD3A7B3-F393-A5F3-3AFA-D5896A0FDD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08E96C-36A0-B050-9653-5FBBD163EE27}"/>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93810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8904E-5C9B-2E88-0CD1-EED632B2E9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B5335D-EAD5-20D2-4B65-15BAEF24651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8A05A3-FA2B-61FC-31A7-F7AFE7CE6F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3AD151-6D42-5CF4-6444-B9CE8E717223}"/>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6" name="Espace réservé du pied de page 5">
            <a:extLst>
              <a:ext uri="{FF2B5EF4-FFF2-40B4-BE49-F238E27FC236}">
                <a16:creationId xmlns:a16="http://schemas.microsoft.com/office/drawing/2014/main" id="{338ABCF8-EC52-4D11-5635-B68D4C50F3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003311-43E5-2125-A98A-3B55939D00E8}"/>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136356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FC830-BEFA-7276-D833-5861F23BBA7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94D19A5-4C1D-6BBE-F9C3-486A31516F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959D6D-59D4-B32B-B8F2-3E81CB80FE4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DF2E9A8-6F6D-F884-C92B-3A68B8679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52C57D2-E62C-F93B-24B1-8F4B05CC7FA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90433E9-4226-6660-628C-CBB9DDB9559C}"/>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8" name="Espace réservé du pied de page 7">
            <a:extLst>
              <a:ext uri="{FF2B5EF4-FFF2-40B4-BE49-F238E27FC236}">
                <a16:creationId xmlns:a16="http://schemas.microsoft.com/office/drawing/2014/main" id="{D3A90C2F-7A00-189C-97CC-3E3C165D317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9824151-7273-D007-F205-9E952ABEC357}"/>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255669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FD112-AC7F-7A6C-37EF-FC97C36980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26A0C8D-D26E-A23B-5056-EC7D5F2DCE10}"/>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4" name="Espace réservé du pied de page 3">
            <a:extLst>
              <a:ext uri="{FF2B5EF4-FFF2-40B4-BE49-F238E27FC236}">
                <a16:creationId xmlns:a16="http://schemas.microsoft.com/office/drawing/2014/main" id="{2AD334F0-DC96-DA0F-1391-7C5F2B1E3B9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D938A3A-6A6F-861A-7D5A-3AEEA6774604}"/>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218928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3CA18A-6896-BEC5-BDC9-E1D637F226A0}"/>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3" name="Espace réservé du pied de page 2">
            <a:extLst>
              <a:ext uri="{FF2B5EF4-FFF2-40B4-BE49-F238E27FC236}">
                <a16:creationId xmlns:a16="http://schemas.microsoft.com/office/drawing/2014/main" id="{9F15B319-764D-D7E1-1A33-2B46D55F7F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C8B4876-7353-C003-EBDC-9A685CF41327}"/>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399738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47926-3F98-7E9A-1525-1D57D46B9F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5E8EBCA-A425-D208-12CB-AD890F22A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2F290D-3B0D-B567-4DB0-EE4476477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E8553AD-B110-4049-D5BD-939C4BBD44F9}"/>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6" name="Espace réservé du pied de page 5">
            <a:extLst>
              <a:ext uri="{FF2B5EF4-FFF2-40B4-BE49-F238E27FC236}">
                <a16:creationId xmlns:a16="http://schemas.microsoft.com/office/drawing/2014/main" id="{614F1959-58A1-3B3C-1F45-A687949AC5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434801-163E-9403-6349-702AD3BF1724}"/>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58451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79B871-91DC-EFDD-00DD-E52B5EEA1D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6BB25CF-4C5A-FC75-78A0-D7CD5200C3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7A90525-F671-7D0B-2FDE-085B21017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B427DD-F3DC-57F7-B1EB-959002F4CBB0}"/>
              </a:ext>
            </a:extLst>
          </p:cNvPr>
          <p:cNvSpPr>
            <a:spLocks noGrp="1"/>
          </p:cNvSpPr>
          <p:nvPr>
            <p:ph type="dt" sz="half" idx="10"/>
          </p:nvPr>
        </p:nvSpPr>
        <p:spPr/>
        <p:txBody>
          <a:bodyPr/>
          <a:lstStyle/>
          <a:p>
            <a:fld id="{3185A2E2-38FE-4F5E-824B-A27D0CBDCC1D}" type="datetimeFigureOut">
              <a:rPr lang="fr-FR" smtClean="0"/>
              <a:t>31/03/2026</a:t>
            </a:fld>
            <a:endParaRPr lang="fr-FR"/>
          </a:p>
        </p:txBody>
      </p:sp>
      <p:sp>
        <p:nvSpPr>
          <p:cNvPr id="6" name="Espace réservé du pied de page 5">
            <a:extLst>
              <a:ext uri="{FF2B5EF4-FFF2-40B4-BE49-F238E27FC236}">
                <a16:creationId xmlns:a16="http://schemas.microsoft.com/office/drawing/2014/main" id="{EEB69EBC-D20E-0C30-DD6A-74D169724A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14253C-3B0A-C392-C444-185E34F4C22D}"/>
              </a:ext>
            </a:extLst>
          </p:cNvPr>
          <p:cNvSpPr>
            <a:spLocks noGrp="1"/>
          </p:cNvSpPr>
          <p:nvPr>
            <p:ph type="sldNum" sz="quarter" idx="12"/>
          </p:nvPr>
        </p:nvSpPr>
        <p:spPr/>
        <p:txBody>
          <a:bodyPr/>
          <a:lstStyle/>
          <a:p>
            <a:fld id="{526A8AFF-1356-4477-B4E9-B5F0EE80715D}" type="slidenum">
              <a:rPr lang="fr-FR" smtClean="0"/>
              <a:t>‹N°›</a:t>
            </a:fld>
            <a:endParaRPr lang="fr-FR"/>
          </a:p>
        </p:txBody>
      </p:sp>
    </p:spTree>
    <p:extLst>
      <p:ext uri="{BB962C8B-B14F-4D97-AF65-F5344CB8AC3E}">
        <p14:creationId xmlns:p14="http://schemas.microsoft.com/office/powerpoint/2010/main" val="10831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72D045-0368-BCBA-C604-C63DD2D0E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EFA5723-1511-7174-F1C1-A37502FD3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AE4FE1-7FD5-F385-D9E2-9B05F373E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85A2E2-38FE-4F5E-824B-A27D0CBDCC1D}" type="datetimeFigureOut">
              <a:rPr lang="fr-FR" smtClean="0"/>
              <a:t>31/03/2026</a:t>
            </a:fld>
            <a:endParaRPr lang="fr-FR"/>
          </a:p>
        </p:txBody>
      </p:sp>
      <p:sp>
        <p:nvSpPr>
          <p:cNvPr id="5" name="Espace réservé du pied de page 4">
            <a:extLst>
              <a:ext uri="{FF2B5EF4-FFF2-40B4-BE49-F238E27FC236}">
                <a16:creationId xmlns:a16="http://schemas.microsoft.com/office/drawing/2014/main" id="{0E1CC424-FB8D-B90C-CB5E-3D5A8DEB6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489F0B9-D16F-997C-AB38-A584237B0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6A8AFF-1356-4477-B4E9-B5F0EE80715D}" type="slidenum">
              <a:rPr lang="fr-FR" smtClean="0"/>
              <a:t>‹N°›</a:t>
            </a:fld>
            <a:endParaRPr lang="fr-FR"/>
          </a:p>
        </p:txBody>
      </p:sp>
    </p:spTree>
    <p:extLst>
      <p:ext uri="{BB962C8B-B14F-4D97-AF65-F5344CB8AC3E}">
        <p14:creationId xmlns:p14="http://schemas.microsoft.com/office/powerpoint/2010/main" val="450356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C1D58-37A4-6627-ECA0-E9DCDDC62892}"/>
              </a:ext>
            </a:extLst>
          </p:cNvPr>
          <p:cNvSpPr>
            <a:spLocks noGrp="1"/>
          </p:cNvSpPr>
          <p:nvPr>
            <p:ph type="ctrTitle"/>
          </p:nvPr>
        </p:nvSpPr>
        <p:spPr/>
        <p:txBody>
          <a:bodyPr/>
          <a:lstStyle/>
          <a:p>
            <a:r>
              <a:rPr lang="fr-FR" dirty="0"/>
              <a:t>Un phénomène cyclique qui favorise les guerres ?</a:t>
            </a:r>
          </a:p>
        </p:txBody>
      </p:sp>
      <p:sp>
        <p:nvSpPr>
          <p:cNvPr id="3" name="Sous-titre 2">
            <a:extLst>
              <a:ext uri="{FF2B5EF4-FFF2-40B4-BE49-F238E27FC236}">
                <a16:creationId xmlns:a16="http://schemas.microsoft.com/office/drawing/2014/main" id="{B05F67E6-9B25-22D0-B66D-207E5CBB169C}"/>
              </a:ext>
            </a:extLst>
          </p:cNvPr>
          <p:cNvSpPr>
            <a:spLocks noGrp="1"/>
          </p:cNvSpPr>
          <p:nvPr>
            <p:ph type="subTitle" idx="1"/>
          </p:nvPr>
        </p:nvSpPr>
        <p:spPr>
          <a:xfrm>
            <a:off x="1524000" y="3602039"/>
            <a:ext cx="9144000" cy="817562"/>
          </a:xfrm>
        </p:spPr>
        <p:txBody>
          <a:bodyPr>
            <a:normAutofit lnSpcReduction="10000"/>
          </a:bodyPr>
          <a:lstStyle/>
          <a:p>
            <a:r>
              <a:rPr lang="fr-FR" sz="2800" i="1" dirty="0">
                <a:solidFill>
                  <a:srgbClr val="000000"/>
                </a:solidFill>
                <a:effectLst/>
                <a:latin typeface="Aptos" panose="020B0004020202020204" pitchFamily="34" charset="0"/>
              </a:rPr>
              <a:t>Publié par les éditions L’Harmattan dans la collection « Questions contemporaines »</a:t>
            </a:r>
            <a:endParaRPr lang="fr-FR" sz="2800" b="1" i="1" dirty="0"/>
          </a:p>
        </p:txBody>
      </p:sp>
      <p:sp>
        <p:nvSpPr>
          <p:cNvPr id="4" name="Sous-titre 2">
            <a:extLst>
              <a:ext uri="{FF2B5EF4-FFF2-40B4-BE49-F238E27FC236}">
                <a16:creationId xmlns:a16="http://schemas.microsoft.com/office/drawing/2014/main" id="{5B6805AD-506E-50C6-69AD-28CC8D2D7C26}"/>
              </a:ext>
            </a:extLst>
          </p:cNvPr>
          <p:cNvSpPr txBox="1">
            <a:spLocks/>
          </p:cNvSpPr>
          <p:nvPr/>
        </p:nvSpPr>
        <p:spPr>
          <a:xfrm>
            <a:off x="805542" y="5213125"/>
            <a:ext cx="4528457" cy="81756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i="1" dirty="0">
                <a:solidFill>
                  <a:srgbClr val="000000"/>
                </a:solidFill>
                <a:latin typeface="Aptos" panose="020B0004020202020204" pitchFamily="34" charset="0"/>
              </a:rPr>
              <a:t>Jean-Baptiste RENARD</a:t>
            </a:r>
          </a:p>
          <a:p>
            <a:r>
              <a:rPr lang="fr-FR" sz="2800" i="1" dirty="0"/>
              <a:t>cycle.quesako@gmail.com</a:t>
            </a:r>
          </a:p>
        </p:txBody>
      </p:sp>
      <p:sp>
        <p:nvSpPr>
          <p:cNvPr id="5" name="Sous-titre 2">
            <a:extLst>
              <a:ext uri="{FF2B5EF4-FFF2-40B4-BE49-F238E27FC236}">
                <a16:creationId xmlns:a16="http://schemas.microsoft.com/office/drawing/2014/main" id="{C1C09A13-3B69-E024-8985-B4A433E1E344}"/>
              </a:ext>
            </a:extLst>
          </p:cNvPr>
          <p:cNvSpPr txBox="1">
            <a:spLocks/>
          </p:cNvSpPr>
          <p:nvPr/>
        </p:nvSpPr>
        <p:spPr>
          <a:xfrm>
            <a:off x="7108371" y="5211993"/>
            <a:ext cx="4528457" cy="817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i="1" dirty="0">
                <a:solidFill>
                  <a:srgbClr val="000000"/>
                </a:solidFill>
                <a:latin typeface="Aptos" panose="020B0004020202020204" pitchFamily="34" charset="0"/>
              </a:rPr>
              <a:t>30 mars 2026</a:t>
            </a:r>
          </a:p>
        </p:txBody>
      </p:sp>
    </p:spTree>
    <p:extLst>
      <p:ext uri="{BB962C8B-B14F-4D97-AF65-F5344CB8AC3E}">
        <p14:creationId xmlns:p14="http://schemas.microsoft.com/office/powerpoint/2010/main" val="231108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22DD0-EC2A-CFF8-F2E1-98E3C6FFEEFA}"/>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7B9044B-4878-4FA0-6F21-178E0B526BCF}"/>
              </a:ext>
            </a:extLst>
          </p:cNvPr>
          <p:cNvSpPr>
            <a:spLocks noGrp="1"/>
          </p:cNvSpPr>
          <p:nvPr>
            <p:ph type="title"/>
          </p:nvPr>
        </p:nvSpPr>
        <p:spPr>
          <a:xfrm>
            <a:off x="645065" y="1463040"/>
            <a:ext cx="3796306" cy="2690949"/>
          </a:xfrm>
        </p:spPr>
        <p:txBody>
          <a:bodyPr anchor="t">
            <a:normAutofit/>
          </a:bodyPr>
          <a:lstStyle/>
          <a:p>
            <a:r>
              <a:rPr lang="fr-FR" sz="6600" b="1" dirty="0"/>
              <a:t>Le Cycle Quésako</a:t>
            </a:r>
          </a:p>
        </p:txBody>
      </p:sp>
      <p:grpSp>
        <p:nvGrpSpPr>
          <p:cNvPr id="385" name="Group 37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381" name="Rectangle 38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2" name="Straight Connector 38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84" name="Rectangle 38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942DE8A-DF17-4679-DF7B-1920D7DC7E14}"/>
              </a:ext>
            </a:extLst>
          </p:cNvPr>
          <p:cNvSpPr>
            <a:spLocks noGrp="1"/>
          </p:cNvSpPr>
          <p:nvPr>
            <p:ph idx="1"/>
          </p:nvPr>
        </p:nvSpPr>
        <p:spPr>
          <a:xfrm>
            <a:off x="5343373" y="756239"/>
            <a:ext cx="6203561" cy="5350647"/>
          </a:xfrm>
        </p:spPr>
        <p:txBody>
          <a:bodyPr anchor="t">
            <a:noAutofit/>
          </a:bodyPr>
          <a:lstStyle/>
          <a:p>
            <a:r>
              <a:rPr lang="fr-FR" sz="3200" b="1" dirty="0"/>
              <a:t>Périodicité de 3095 jours = 8,47 ans</a:t>
            </a:r>
          </a:p>
          <a:p>
            <a:r>
              <a:rPr lang="fr-FR" sz="3200" b="1" dirty="0"/>
              <a:t>T0 au 30 Juillet 1914 (déclenchement de la première guerre mondiale)</a:t>
            </a:r>
          </a:p>
          <a:p>
            <a:r>
              <a:rPr lang="fr-FR" sz="3200" b="1" dirty="0"/>
              <a:t>Recalage du pic de 2014 </a:t>
            </a:r>
          </a:p>
          <a:p>
            <a:r>
              <a:rPr lang="fr-FR" sz="3200" b="1" i="1" dirty="0"/>
              <a:t>Le calcul a été fait sur la base de 2 siècles de guerre. L’origine et le calcul faits pour arriver à ces valeurs sont expliqués dans le livre. </a:t>
            </a:r>
          </a:p>
        </p:txBody>
      </p:sp>
      <mc:AlternateContent xmlns:mc="http://schemas.openxmlformats.org/markup-compatibility/2006" xmlns:p14="http://schemas.microsoft.com/office/powerpoint/2010/main">
        <mc:Choice Requires="p14">
          <p:contentPart p14:bwMode="auto" r:id="rId2">
            <p14:nvContentPartPr>
              <p14:cNvPr id="4" name="Encre 3">
                <a:extLst>
                  <a:ext uri="{FF2B5EF4-FFF2-40B4-BE49-F238E27FC236}">
                    <a16:creationId xmlns:a16="http://schemas.microsoft.com/office/drawing/2014/main" id="{B1296E8D-6E05-8B47-9330-40F3AC9D7D9B}"/>
                  </a:ext>
                </a:extLst>
              </p14:cNvPr>
              <p14:cNvContentPartPr/>
              <p14:nvPr/>
            </p14:nvContentPartPr>
            <p14:xfrm>
              <a:off x="117771" y="382389"/>
              <a:ext cx="4097880" cy="3931560"/>
            </p14:xfrm>
          </p:contentPart>
        </mc:Choice>
        <mc:Fallback xmlns="">
          <p:pic>
            <p:nvPicPr>
              <p:cNvPr id="4" name="Encre 3">
                <a:extLst>
                  <a:ext uri="{FF2B5EF4-FFF2-40B4-BE49-F238E27FC236}">
                    <a16:creationId xmlns:a16="http://schemas.microsoft.com/office/drawing/2014/main" id="{B1296E8D-6E05-8B47-9330-40F3AC9D7D9B}"/>
                  </a:ext>
                </a:extLst>
              </p:cNvPr>
              <p:cNvPicPr/>
              <p:nvPr/>
            </p:nvPicPr>
            <p:blipFill>
              <a:blip r:embed="rId3"/>
              <a:stretch>
                <a:fillRect/>
              </a:stretch>
            </p:blipFill>
            <p:spPr>
              <a:xfrm>
                <a:off x="64131" y="274749"/>
                <a:ext cx="4205520" cy="4147200"/>
              </a:xfrm>
              <a:prstGeom prst="rect">
                <a:avLst/>
              </a:prstGeom>
            </p:spPr>
          </p:pic>
        </mc:Fallback>
      </mc:AlternateContent>
    </p:spTree>
    <p:extLst>
      <p:ext uri="{BB962C8B-B14F-4D97-AF65-F5344CB8AC3E}">
        <p14:creationId xmlns:p14="http://schemas.microsoft.com/office/powerpoint/2010/main" val="16626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2AEB-5B0E-CAF4-66E0-8A3E351F0710}"/>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797C57D-1095-F6FA-F095-092F60B123FB}"/>
              </a:ext>
            </a:extLst>
          </p:cNvPr>
          <p:cNvSpPr>
            <a:spLocks noGrp="1"/>
          </p:cNvSpPr>
          <p:nvPr>
            <p:ph type="title"/>
          </p:nvPr>
        </p:nvSpPr>
        <p:spPr>
          <a:xfrm>
            <a:off x="1371597" y="348865"/>
            <a:ext cx="10044023" cy="877729"/>
          </a:xfrm>
        </p:spPr>
        <p:txBody>
          <a:bodyPr anchor="ctr">
            <a:normAutofit fontScale="90000"/>
          </a:bodyPr>
          <a:lstStyle/>
          <a:p>
            <a:r>
              <a:rPr lang="fr-FR" sz="4000" b="1" dirty="0">
                <a:solidFill>
                  <a:srgbClr val="FFFFFF"/>
                </a:solidFill>
              </a:rPr>
              <a:t>Exemple de guerres corrélées au Cycle Quesako</a:t>
            </a:r>
          </a:p>
        </p:txBody>
      </p:sp>
      <p:grpSp>
        <p:nvGrpSpPr>
          <p:cNvPr id="4" name="Zone de dessin 5">
            <a:extLst>
              <a:ext uri="{FF2B5EF4-FFF2-40B4-BE49-F238E27FC236}">
                <a16:creationId xmlns:a16="http://schemas.microsoft.com/office/drawing/2014/main" id="{D2F80E19-880D-CADE-8D5C-26C4EBD0B960}"/>
              </a:ext>
            </a:extLst>
          </p:cNvPr>
          <p:cNvGrpSpPr/>
          <p:nvPr/>
        </p:nvGrpSpPr>
        <p:grpSpPr>
          <a:xfrm>
            <a:off x="2253061" y="2112578"/>
            <a:ext cx="7709816" cy="4192803"/>
            <a:chOff x="30687" y="563880"/>
            <a:chExt cx="3863133" cy="2423159"/>
          </a:xfrm>
        </p:grpSpPr>
        <p:sp>
          <p:nvSpPr>
            <p:cNvPr id="6" name="Rectangle 5">
              <a:extLst>
                <a:ext uri="{FF2B5EF4-FFF2-40B4-BE49-F238E27FC236}">
                  <a16:creationId xmlns:a16="http://schemas.microsoft.com/office/drawing/2014/main" id="{E1936C96-EBB8-C8A2-06DC-8DA161634CA3}"/>
                </a:ext>
              </a:extLst>
            </p:cNvPr>
            <p:cNvSpPr/>
            <p:nvPr/>
          </p:nvSpPr>
          <p:spPr>
            <a:xfrm>
              <a:off x="2699848" y="1251418"/>
              <a:ext cx="565983" cy="880815"/>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7" name="Rectangle 6">
              <a:extLst>
                <a:ext uri="{FF2B5EF4-FFF2-40B4-BE49-F238E27FC236}">
                  <a16:creationId xmlns:a16="http://schemas.microsoft.com/office/drawing/2014/main" id="{93D2B6DE-AAD1-2060-6BB6-8BCD8BFC33BA}"/>
                </a:ext>
              </a:extLst>
            </p:cNvPr>
            <p:cNvSpPr/>
            <p:nvPr/>
          </p:nvSpPr>
          <p:spPr>
            <a:xfrm>
              <a:off x="1692693" y="1250730"/>
              <a:ext cx="439232" cy="881234"/>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8" name="Rectangle 7">
              <a:extLst>
                <a:ext uri="{FF2B5EF4-FFF2-40B4-BE49-F238E27FC236}">
                  <a16:creationId xmlns:a16="http://schemas.microsoft.com/office/drawing/2014/main" id="{BE3C7ADE-CBA4-B1EB-9808-C8D956DE1C5B}"/>
                </a:ext>
              </a:extLst>
            </p:cNvPr>
            <p:cNvSpPr/>
            <p:nvPr/>
          </p:nvSpPr>
          <p:spPr>
            <a:xfrm>
              <a:off x="864247" y="1256078"/>
              <a:ext cx="439707" cy="881652"/>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9" name="Rectangle 8">
              <a:extLst>
                <a:ext uri="{FF2B5EF4-FFF2-40B4-BE49-F238E27FC236}">
                  <a16:creationId xmlns:a16="http://schemas.microsoft.com/office/drawing/2014/main" id="{FD42ADDA-3D40-DB26-ACE6-A2E44C835A04}"/>
                </a:ext>
              </a:extLst>
            </p:cNvPr>
            <p:cNvSpPr/>
            <p:nvPr/>
          </p:nvSpPr>
          <p:spPr>
            <a:xfrm>
              <a:off x="84991" y="1249716"/>
              <a:ext cx="388669" cy="882184"/>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cxnSp>
          <p:nvCxnSpPr>
            <p:cNvPr id="10" name="Connecteur droit 9">
              <a:extLst>
                <a:ext uri="{FF2B5EF4-FFF2-40B4-BE49-F238E27FC236}">
                  <a16:creationId xmlns:a16="http://schemas.microsoft.com/office/drawing/2014/main" id="{E15A5031-C5D4-FDAA-ED9C-CE4CB2EA7761}"/>
                </a:ext>
              </a:extLst>
            </p:cNvPr>
            <p:cNvCxnSpPr/>
            <p:nvPr/>
          </p:nvCxnSpPr>
          <p:spPr>
            <a:xfrm flipV="1">
              <a:off x="49257" y="1661160"/>
              <a:ext cx="3844563" cy="14859"/>
            </a:xfrm>
            <a:prstGeom prst="line">
              <a:avLst/>
            </a:prstGeom>
            <a:ln w="19050">
              <a:headEnd type="none"/>
              <a:tailEnd type="triangle" w="lg" len="lg"/>
            </a:ln>
          </p:spPr>
          <p:style>
            <a:lnRef idx="1">
              <a:schemeClr val="dk1"/>
            </a:lnRef>
            <a:fillRef idx="0">
              <a:schemeClr val="dk1"/>
            </a:fillRef>
            <a:effectRef idx="0">
              <a:schemeClr val="dk1"/>
            </a:effectRef>
            <a:fontRef idx="minor">
              <a:schemeClr val="tx1"/>
            </a:fontRef>
          </p:style>
        </p:cxnSp>
        <p:sp>
          <p:nvSpPr>
            <p:cNvPr id="11" name="Forme libre : forme 10">
              <a:extLst>
                <a:ext uri="{FF2B5EF4-FFF2-40B4-BE49-F238E27FC236}">
                  <a16:creationId xmlns:a16="http://schemas.microsoft.com/office/drawing/2014/main" id="{45EB5331-05A4-A779-18D3-FDA8BB2F70E7}"/>
                </a:ext>
              </a:extLst>
            </p:cNvPr>
            <p:cNvSpPr/>
            <p:nvPr/>
          </p:nvSpPr>
          <p:spPr>
            <a:xfrm>
              <a:off x="90120" y="1249930"/>
              <a:ext cx="3651301" cy="891132"/>
            </a:xfrm>
            <a:custGeom>
              <a:avLst/>
              <a:gdLst>
                <a:gd name="connsiteX0" fmla="*/ 0 w 4872250"/>
                <a:gd name="connsiteY0" fmla="*/ 655005 h 1351047"/>
                <a:gd name="connsiteX1" fmla="*/ 279779 w 4872250"/>
                <a:gd name="connsiteY1" fmla="*/ 20384 h 1351047"/>
                <a:gd name="connsiteX2" fmla="*/ 764274 w 4872250"/>
                <a:gd name="connsiteY2" fmla="*/ 1330569 h 1351047"/>
                <a:gd name="connsiteX3" fmla="*/ 1310185 w 4872250"/>
                <a:gd name="connsiteY3" fmla="*/ 13560 h 1351047"/>
                <a:gd name="connsiteX4" fmla="*/ 1883391 w 4872250"/>
                <a:gd name="connsiteY4" fmla="*/ 1351041 h 1351047"/>
                <a:gd name="connsiteX5" fmla="*/ 2429301 w 4872250"/>
                <a:gd name="connsiteY5" fmla="*/ 34032 h 1351047"/>
                <a:gd name="connsiteX6" fmla="*/ 3091217 w 4872250"/>
                <a:gd name="connsiteY6" fmla="*/ 1330569 h 1351047"/>
                <a:gd name="connsiteX7" fmla="*/ 3903259 w 4872250"/>
                <a:gd name="connsiteY7" fmla="*/ 34032 h 1351047"/>
                <a:gd name="connsiteX8" fmla="*/ 4476465 w 4872250"/>
                <a:gd name="connsiteY8" fmla="*/ 1296450 h 1351047"/>
                <a:gd name="connsiteX9" fmla="*/ 4872250 w 4872250"/>
                <a:gd name="connsiteY9" fmla="*/ 682301 h 135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2250" h="1351047">
                  <a:moveTo>
                    <a:pt x="0" y="655005"/>
                  </a:moveTo>
                  <a:cubicBezTo>
                    <a:pt x="76200" y="281397"/>
                    <a:pt x="152400" y="-92210"/>
                    <a:pt x="279779" y="20384"/>
                  </a:cubicBezTo>
                  <a:cubicBezTo>
                    <a:pt x="407158" y="132978"/>
                    <a:pt x="592540" y="1331706"/>
                    <a:pt x="764274" y="1330569"/>
                  </a:cubicBezTo>
                  <a:cubicBezTo>
                    <a:pt x="936008" y="1329432"/>
                    <a:pt x="1123666" y="10148"/>
                    <a:pt x="1310185" y="13560"/>
                  </a:cubicBezTo>
                  <a:cubicBezTo>
                    <a:pt x="1496704" y="16972"/>
                    <a:pt x="1696872" y="1347629"/>
                    <a:pt x="1883391" y="1351041"/>
                  </a:cubicBezTo>
                  <a:cubicBezTo>
                    <a:pt x="2069910" y="1354453"/>
                    <a:pt x="2227997" y="37444"/>
                    <a:pt x="2429301" y="34032"/>
                  </a:cubicBezTo>
                  <a:cubicBezTo>
                    <a:pt x="2630605" y="30620"/>
                    <a:pt x="2845557" y="1330569"/>
                    <a:pt x="3091217" y="1330569"/>
                  </a:cubicBezTo>
                  <a:cubicBezTo>
                    <a:pt x="3336877" y="1330569"/>
                    <a:pt x="3672384" y="39718"/>
                    <a:pt x="3903259" y="34032"/>
                  </a:cubicBezTo>
                  <a:cubicBezTo>
                    <a:pt x="4134134" y="28345"/>
                    <a:pt x="4314967" y="1188405"/>
                    <a:pt x="4476465" y="1296450"/>
                  </a:cubicBezTo>
                  <a:cubicBezTo>
                    <a:pt x="4637964" y="1404495"/>
                    <a:pt x="4793775" y="780110"/>
                    <a:pt x="4872250" y="68230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13" name="Rectangle 12">
              <a:extLst>
                <a:ext uri="{FF2B5EF4-FFF2-40B4-BE49-F238E27FC236}">
                  <a16:creationId xmlns:a16="http://schemas.microsoft.com/office/drawing/2014/main" id="{DC63199F-E718-330C-F5F2-0B85EF5B484B}"/>
                </a:ext>
              </a:extLst>
            </p:cNvPr>
            <p:cNvSpPr/>
            <p:nvPr/>
          </p:nvSpPr>
          <p:spPr>
            <a:xfrm>
              <a:off x="30687" y="563880"/>
              <a:ext cx="1399266" cy="4197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1872" b="1" kern="1200">
                  <a:solidFill>
                    <a:srgbClr val="000000"/>
                  </a:solidFill>
                  <a:latin typeface="Times New Roman" panose="02020603050405020304" pitchFamily="18" charset="0"/>
                  <a:ea typeface="+mn-ea"/>
                  <a:cs typeface="+mn-cs"/>
                </a:rPr>
                <a:t>Phase d’amplification</a:t>
              </a:r>
              <a:endParaRPr lang="fr-FR" b="1">
                <a:effectLst/>
                <a:latin typeface="Times New Roman" panose="02020603050405020304" pitchFamily="18" charset="0"/>
                <a:ea typeface="Calibri" panose="020F0502020204030204" pitchFamily="34" charset="0"/>
              </a:endParaRPr>
            </a:p>
          </p:txBody>
        </p:sp>
        <p:cxnSp>
          <p:nvCxnSpPr>
            <p:cNvPr id="14" name="Connecteur droit avec flèche 13">
              <a:extLst>
                <a:ext uri="{FF2B5EF4-FFF2-40B4-BE49-F238E27FC236}">
                  <a16:creationId xmlns:a16="http://schemas.microsoft.com/office/drawing/2014/main" id="{D9A471AA-F1BC-1F87-B191-45166CDF3F25}"/>
                </a:ext>
              </a:extLst>
            </p:cNvPr>
            <p:cNvCxnSpPr/>
            <p:nvPr/>
          </p:nvCxnSpPr>
          <p:spPr>
            <a:xfrm flipH="1">
              <a:off x="141258" y="1002320"/>
              <a:ext cx="25570" cy="253263"/>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7D9A623F-0AD6-186A-D8D4-2007B644311D}"/>
                </a:ext>
              </a:extLst>
            </p:cNvPr>
            <p:cNvCxnSpPr/>
            <p:nvPr/>
          </p:nvCxnSpPr>
          <p:spPr>
            <a:xfrm>
              <a:off x="905157" y="983787"/>
              <a:ext cx="35691" cy="257585"/>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7ADB11C-59F3-663B-4DB6-D910E02E6529}"/>
                </a:ext>
              </a:extLst>
            </p:cNvPr>
            <p:cNvSpPr/>
            <p:nvPr/>
          </p:nvSpPr>
          <p:spPr>
            <a:xfrm>
              <a:off x="1470482" y="571501"/>
              <a:ext cx="1513780" cy="41212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1872" b="1" kern="1200">
                  <a:solidFill>
                    <a:srgbClr val="000000"/>
                  </a:solidFill>
                  <a:latin typeface="Times New Roman" panose="02020603050405020304" pitchFamily="18" charset="0"/>
                  <a:ea typeface="+mn-ea"/>
                  <a:cs typeface="+mn-cs"/>
                </a:rPr>
                <a:t>Pic d’amplification</a:t>
              </a:r>
              <a:endParaRPr lang="fr-FR" b="1">
                <a:effectLst/>
                <a:latin typeface="Times New Roman" panose="02020603050405020304" pitchFamily="18" charset="0"/>
                <a:ea typeface="Calibri" panose="020F0502020204030204" pitchFamily="34" charset="0"/>
              </a:endParaRPr>
            </a:p>
          </p:txBody>
        </p:sp>
        <p:cxnSp>
          <p:nvCxnSpPr>
            <p:cNvPr id="17" name="Connecteur droit avec flèche 16">
              <a:extLst>
                <a:ext uri="{FF2B5EF4-FFF2-40B4-BE49-F238E27FC236}">
                  <a16:creationId xmlns:a16="http://schemas.microsoft.com/office/drawing/2014/main" id="{FE4F6A26-BFBE-EFFC-D905-8A6D37E50A26}"/>
                </a:ext>
              </a:extLst>
            </p:cNvPr>
            <p:cNvCxnSpPr/>
            <p:nvPr/>
          </p:nvCxnSpPr>
          <p:spPr>
            <a:xfrm flipH="1">
              <a:off x="1087324" y="985230"/>
              <a:ext cx="472409" cy="24663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0BAB0F59-195C-ECC5-E8C7-00F8936DD84B}"/>
                </a:ext>
              </a:extLst>
            </p:cNvPr>
            <p:cNvCxnSpPr/>
            <p:nvPr/>
          </p:nvCxnSpPr>
          <p:spPr>
            <a:xfrm flipH="1">
              <a:off x="1895315" y="985298"/>
              <a:ext cx="10228" cy="250835"/>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72B440F-C1C2-BD1A-F7FD-661C9C936AA7}"/>
                </a:ext>
              </a:extLst>
            </p:cNvPr>
            <p:cNvSpPr/>
            <p:nvPr/>
          </p:nvSpPr>
          <p:spPr>
            <a:xfrm>
              <a:off x="1465739" y="2453324"/>
              <a:ext cx="1246981" cy="5337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1872" b="1" kern="1200">
                  <a:solidFill>
                    <a:srgbClr val="000000"/>
                  </a:solidFill>
                  <a:latin typeface="Times New Roman" panose="02020603050405020304" pitchFamily="18" charset="0"/>
                  <a:ea typeface="+mn-ea"/>
                  <a:cs typeface="+mn-cs"/>
                </a:rPr>
                <a:t>Pic d’atténuation</a:t>
              </a:r>
              <a:endParaRPr lang="fr-FR" b="1">
                <a:effectLst/>
                <a:latin typeface="Times New Roman" panose="02020603050405020304" pitchFamily="18" charset="0"/>
                <a:ea typeface="Calibri" panose="020F0502020204030204" pitchFamily="34" charset="0"/>
              </a:endParaRPr>
            </a:p>
          </p:txBody>
        </p:sp>
        <p:sp>
          <p:nvSpPr>
            <p:cNvPr id="20" name="Rectangle 19">
              <a:extLst>
                <a:ext uri="{FF2B5EF4-FFF2-40B4-BE49-F238E27FC236}">
                  <a16:creationId xmlns:a16="http://schemas.microsoft.com/office/drawing/2014/main" id="{CB251694-5F18-786C-222E-6DE84D8A06A8}"/>
                </a:ext>
              </a:extLst>
            </p:cNvPr>
            <p:cNvSpPr/>
            <p:nvPr/>
          </p:nvSpPr>
          <p:spPr>
            <a:xfrm>
              <a:off x="38103" y="2453322"/>
              <a:ext cx="1399069" cy="526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1872" b="1" kern="1200">
                  <a:solidFill>
                    <a:srgbClr val="000000"/>
                  </a:solidFill>
                  <a:latin typeface="Times New Roman" panose="02020603050405020304" pitchFamily="18" charset="0"/>
                  <a:ea typeface="+mn-ea"/>
                  <a:cs typeface="+mn-cs"/>
                </a:rPr>
                <a:t>Phase d’atténuation</a:t>
              </a:r>
              <a:endParaRPr lang="fr-FR" b="1">
                <a:effectLst/>
                <a:latin typeface="Times New Roman" panose="02020603050405020304" pitchFamily="18" charset="0"/>
                <a:ea typeface="Calibri" panose="020F0502020204030204" pitchFamily="34" charset="0"/>
              </a:endParaRPr>
            </a:p>
          </p:txBody>
        </p:sp>
        <p:cxnSp>
          <p:nvCxnSpPr>
            <p:cNvPr id="21" name="Connecteur droit avec flèche 20">
              <a:extLst>
                <a:ext uri="{FF2B5EF4-FFF2-40B4-BE49-F238E27FC236}">
                  <a16:creationId xmlns:a16="http://schemas.microsoft.com/office/drawing/2014/main" id="{77023187-EDAA-D21F-8DE8-C10642CD1DEC}"/>
                </a:ext>
              </a:extLst>
            </p:cNvPr>
            <p:cNvCxnSpPr/>
            <p:nvPr/>
          </p:nvCxnSpPr>
          <p:spPr>
            <a:xfrm flipV="1">
              <a:off x="627076" y="2167821"/>
              <a:ext cx="10228" cy="274242"/>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2719C74-BDBD-0954-C944-320F9B61B593}"/>
                </a:ext>
              </a:extLst>
            </p:cNvPr>
            <p:cNvCxnSpPr/>
            <p:nvPr/>
          </p:nvCxnSpPr>
          <p:spPr>
            <a:xfrm flipH="1" flipV="1">
              <a:off x="1501547" y="2181565"/>
              <a:ext cx="51138" cy="26077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FBD1C0A5-B3C5-E313-A2C2-20EAA71F3D48}"/>
                </a:ext>
              </a:extLst>
            </p:cNvPr>
            <p:cNvCxnSpPr/>
            <p:nvPr/>
          </p:nvCxnSpPr>
          <p:spPr>
            <a:xfrm>
              <a:off x="494115" y="2158097"/>
              <a:ext cx="35797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1D9809D2-A78F-2E34-5C8B-2D3AB0459BD3}"/>
                </a:ext>
              </a:extLst>
            </p:cNvPr>
            <p:cNvCxnSpPr/>
            <p:nvPr/>
          </p:nvCxnSpPr>
          <p:spPr>
            <a:xfrm flipV="1">
              <a:off x="2319766" y="2147020"/>
              <a:ext cx="73527" cy="30602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e 32">
            <a:extLst>
              <a:ext uri="{FF2B5EF4-FFF2-40B4-BE49-F238E27FC236}">
                <a16:creationId xmlns:a16="http://schemas.microsoft.com/office/drawing/2014/main" id="{644E5E6D-A5E1-0EE9-CEDC-092A2CFFAD51}"/>
              </a:ext>
            </a:extLst>
          </p:cNvPr>
          <p:cNvGrpSpPr/>
          <p:nvPr/>
        </p:nvGrpSpPr>
        <p:grpSpPr>
          <a:xfrm>
            <a:off x="7553021" y="3327812"/>
            <a:ext cx="2810607" cy="602259"/>
            <a:chOff x="7538597" y="3143064"/>
            <a:chExt cx="2810607" cy="602259"/>
          </a:xfrm>
        </p:grpSpPr>
        <p:sp>
          <p:nvSpPr>
            <p:cNvPr id="5" name="AutoShape 92">
              <a:extLst>
                <a:ext uri="{FF2B5EF4-FFF2-40B4-BE49-F238E27FC236}">
                  <a16:creationId xmlns:a16="http://schemas.microsoft.com/office/drawing/2014/main" id="{00000000-0008-0000-0000-000044000000}"/>
                </a:ext>
              </a:extLst>
            </p:cNvPr>
            <p:cNvSpPr>
              <a:spLocks noChangeArrowheads="1"/>
            </p:cNvSpPr>
            <p:nvPr/>
          </p:nvSpPr>
          <p:spPr bwMode="auto">
            <a:xfrm>
              <a:off x="7538597" y="3151824"/>
              <a:ext cx="481158" cy="593499"/>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7" name="Rectangle 26">
              <a:extLst>
                <a:ext uri="{FF2B5EF4-FFF2-40B4-BE49-F238E27FC236}">
                  <a16:creationId xmlns:a16="http://schemas.microsoft.com/office/drawing/2014/main" id="{C4B6D2E4-5C58-29B9-E454-28F8E471040E}"/>
                </a:ext>
              </a:extLst>
            </p:cNvPr>
            <p:cNvSpPr/>
            <p:nvPr/>
          </p:nvSpPr>
          <p:spPr>
            <a:xfrm>
              <a:off x="8109639" y="3143064"/>
              <a:ext cx="2239565" cy="56394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2022 Guerre Russie-Ukraine</a:t>
              </a:r>
            </a:p>
          </p:txBody>
        </p:sp>
      </p:grpSp>
      <p:grpSp>
        <p:nvGrpSpPr>
          <p:cNvPr id="35" name="Groupe 34">
            <a:extLst>
              <a:ext uri="{FF2B5EF4-FFF2-40B4-BE49-F238E27FC236}">
                <a16:creationId xmlns:a16="http://schemas.microsoft.com/office/drawing/2014/main" id="{7DE288F5-2E13-4AC0-A44C-984F3E459EB6}"/>
              </a:ext>
            </a:extLst>
          </p:cNvPr>
          <p:cNvGrpSpPr/>
          <p:nvPr/>
        </p:nvGrpSpPr>
        <p:grpSpPr>
          <a:xfrm>
            <a:off x="5753274" y="3284766"/>
            <a:ext cx="2037153" cy="1213016"/>
            <a:chOff x="5753274" y="3284766"/>
            <a:chExt cx="2037153" cy="1213016"/>
          </a:xfrm>
        </p:grpSpPr>
        <p:sp>
          <p:nvSpPr>
            <p:cNvPr id="12" name="AutoShape 92">
              <a:extLst>
                <a:ext uri="{FF2B5EF4-FFF2-40B4-BE49-F238E27FC236}">
                  <a16:creationId xmlns:a16="http://schemas.microsoft.com/office/drawing/2014/main" id="{26AA5237-DC55-9DCB-E3FF-17875A3C1C74}"/>
                </a:ext>
              </a:extLst>
            </p:cNvPr>
            <p:cNvSpPr>
              <a:spLocks noChangeArrowheads="1"/>
            </p:cNvSpPr>
            <p:nvPr/>
          </p:nvSpPr>
          <p:spPr bwMode="auto">
            <a:xfrm>
              <a:off x="5753274" y="3284766"/>
              <a:ext cx="481158" cy="593499"/>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8" name="Rectangle 27">
              <a:extLst>
                <a:ext uri="{FF2B5EF4-FFF2-40B4-BE49-F238E27FC236}">
                  <a16:creationId xmlns:a16="http://schemas.microsoft.com/office/drawing/2014/main" id="{93F46A46-1785-78A2-D9C6-432E236B29E0}"/>
                </a:ext>
              </a:extLst>
            </p:cNvPr>
            <p:cNvSpPr/>
            <p:nvPr/>
          </p:nvSpPr>
          <p:spPr>
            <a:xfrm>
              <a:off x="5753274" y="3933833"/>
              <a:ext cx="2037153" cy="56394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2014 Guerre du Donbass</a:t>
              </a:r>
            </a:p>
          </p:txBody>
        </p:sp>
      </p:grpSp>
      <p:grpSp>
        <p:nvGrpSpPr>
          <p:cNvPr id="37" name="Groupe 36">
            <a:extLst>
              <a:ext uri="{FF2B5EF4-FFF2-40B4-BE49-F238E27FC236}">
                <a16:creationId xmlns:a16="http://schemas.microsoft.com/office/drawing/2014/main" id="{8A64626E-92D1-1CC3-E2C1-AC730CB6BA42}"/>
              </a:ext>
            </a:extLst>
          </p:cNvPr>
          <p:cNvGrpSpPr/>
          <p:nvPr/>
        </p:nvGrpSpPr>
        <p:grpSpPr>
          <a:xfrm>
            <a:off x="3344780" y="3455657"/>
            <a:ext cx="2037153" cy="1245532"/>
            <a:chOff x="3416291" y="3113515"/>
            <a:chExt cx="2037153" cy="1245532"/>
          </a:xfrm>
        </p:grpSpPr>
        <p:sp>
          <p:nvSpPr>
            <p:cNvPr id="23" name="AutoShape 92">
              <a:extLst>
                <a:ext uri="{FF2B5EF4-FFF2-40B4-BE49-F238E27FC236}">
                  <a16:creationId xmlns:a16="http://schemas.microsoft.com/office/drawing/2014/main" id="{EC62E351-0213-848B-34B2-7994B2070E05}"/>
                </a:ext>
              </a:extLst>
            </p:cNvPr>
            <p:cNvSpPr>
              <a:spLocks noChangeArrowheads="1"/>
            </p:cNvSpPr>
            <p:nvPr/>
          </p:nvSpPr>
          <p:spPr bwMode="auto">
            <a:xfrm>
              <a:off x="4491085" y="3113515"/>
              <a:ext cx="481158" cy="593499"/>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9" name="Rectangle 28">
              <a:extLst>
                <a:ext uri="{FF2B5EF4-FFF2-40B4-BE49-F238E27FC236}">
                  <a16:creationId xmlns:a16="http://schemas.microsoft.com/office/drawing/2014/main" id="{7FECB2DF-47AD-28CF-660C-943DCB9831CC}"/>
                </a:ext>
              </a:extLst>
            </p:cNvPr>
            <p:cNvSpPr/>
            <p:nvPr/>
          </p:nvSpPr>
          <p:spPr>
            <a:xfrm>
              <a:off x="3416291" y="3795098"/>
              <a:ext cx="2037153" cy="56394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2008 Guerre de Géorgie</a:t>
              </a:r>
            </a:p>
          </p:txBody>
        </p:sp>
      </p:grpSp>
      <p:grpSp>
        <p:nvGrpSpPr>
          <p:cNvPr id="38" name="Groupe 37">
            <a:extLst>
              <a:ext uri="{FF2B5EF4-FFF2-40B4-BE49-F238E27FC236}">
                <a16:creationId xmlns:a16="http://schemas.microsoft.com/office/drawing/2014/main" id="{DA07CD03-38BF-43F8-F0B6-2D85BDDDC93F}"/>
              </a:ext>
            </a:extLst>
          </p:cNvPr>
          <p:cNvGrpSpPr/>
          <p:nvPr/>
        </p:nvGrpSpPr>
        <p:grpSpPr>
          <a:xfrm>
            <a:off x="968827" y="3196393"/>
            <a:ext cx="2060554" cy="1164005"/>
            <a:chOff x="1165602" y="3196393"/>
            <a:chExt cx="2060554" cy="1164005"/>
          </a:xfrm>
        </p:grpSpPr>
        <p:sp>
          <p:nvSpPr>
            <p:cNvPr id="26" name="AutoShape 92">
              <a:extLst>
                <a:ext uri="{FF2B5EF4-FFF2-40B4-BE49-F238E27FC236}">
                  <a16:creationId xmlns:a16="http://schemas.microsoft.com/office/drawing/2014/main" id="{8940DEA5-4378-3F45-9D4F-36B355D8EA3F}"/>
                </a:ext>
              </a:extLst>
            </p:cNvPr>
            <p:cNvSpPr>
              <a:spLocks noChangeArrowheads="1"/>
            </p:cNvSpPr>
            <p:nvPr/>
          </p:nvSpPr>
          <p:spPr bwMode="auto">
            <a:xfrm>
              <a:off x="2744998" y="3196393"/>
              <a:ext cx="481158" cy="593499"/>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31" name="Rectangle 30">
              <a:extLst>
                <a:ext uri="{FF2B5EF4-FFF2-40B4-BE49-F238E27FC236}">
                  <a16:creationId xmlns:a16="http://schemas.microsoft.com/office/drawing/2014/main" id="{C4CB8978-2879-6B9A-558B-2FA16E07B52A}"/>
                </a:ext>
              </a:extLst>
            </p:cNvPr>
            <p:cNvSpPr/>
            <p:nvPr/>
          </p:nvSpPr>
          <p:spPr>
            <a:xfrm>
              <a:off x="1165602" y="3796449"/>
              <a:ext cx="2037153" cy="56394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1999 Guerre du Kosovo</a:t>
              </a:r>
            </a:p>
          </p:txBody>
        </p:sp>
      </p:grpSp>
      <p:sp>
        <p:nvSpPr>
          <p:cNvPr id="39" name="Rectangle 38">
            <a:extLst>
              <a:ext uri="{FF2B5EF4-FFF2-40B4-BE49-F238E27FC236}">
                <a16:creationId xmlns:a16="http://schemas.microsoft.com/office/drawing/2014/main" id="{C0338924-57D2-F10B-B7CC-B12C7546CF65}"/>
              </a:ext>
            </a:extLst>
          </p:cNvPr>
          <p:cNvSpPr/>
          <p:nvPr/>
        </p:nvSpPr>
        <p:spPr>
          <a:xfrm>
            <a:off x="1250066" y="1575955"/>
            <a:ext cx="8148577" cy="4874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Phénomène cyclique de période d’environ 8 ans et demi</a:t>
            </a:r>
          </a:p>
        </p:txBody>
      </p:sp>
      <p:sp>
        <p:nvSpPr>
          <p:cNvPr id="3" name="ZoneTexte 2">
            <a:extLst>
              <a:ext uri="{FF2B5EF4-FFF2-40B4-BE49-F238E27FC236}">
                <a16:creationId xmlns:a16="http://schemas.microsoft.com/office/drawing/2014/main" id="{7F4FB5C8-A084-5B8D-5779-73D33B5517FD}"/>
              </a:ext>
            </a:extLst>
          </p:cNvPr>
          <p:cNvSpPr txBox="1"/>
          <p:nvPr/>
        </p:nvSpPr>
        <p:spPr>
          <a:xfrm>
            <a:off x="783771" y="4801511"/>
            <a:ext cx="9579857" cy="1384995"/>
          </a:xfrm>
          <a:prstGeom prst="rect">
            <a:avLst/>
          </a:prstGeom>
          <a:solidFill>
            <a:schemeClr val="tx1"/>
          </a:solidFill>
        </p:spPr>
        <p:txBody>
          <a:bodyPr wrap="square" rtlCol="0">
            <a:spAutoFit/>
          </a:bodyPr>
          <a:lstStyle/>
          <a:p>
            <a:r>
              <a:rPr lang="fr-FR" sz="2800" b="1" dirty="0">
                <a:solidFill>
                  <a:schemeClr val="bg1"/>
                </a:solidFill>
              </a:rPr>
              <a:t>Dans cet exemple, les 4 dernières guerres sur le sol européen se sont déclenchées pendant des phases d’amplification.</a:t>
            </a:r>
          </a:p>
        </p:txBody>
      </p:sp>
      <p:sp>
        <p:nvSpPr>
          <p:cNvPr id="40" name="ZoneTexte 39">
            <a:extLst>
              <a:ext uri="{FF2B5EF4-FFF2-40B4-BE49-F238E27FC236}">
                <a16:creationId xmlns:a16="http://schemas.microsoft.com/office/drawing/2014/main" id="{14E75EFB-2F1F-AB50-35A8-2991B5881295}"/>
              </a:ext>
            </a:extLst>
          </p:cNvPr>
          <p:cNvSpPr txBox="1"/>
          <p:nvPr/>
        </p:nvSpPr>
        <p:spPr>
          <a:xfrm>
            <a:off x="8179937" y="2011416"/>
            <a:ext cx="3194592" cy="1200329"/>
          </a:xfrm>
          <a:prstGeom prst="rect">
            <a:avLst/>
          </a:prstGeom>
          <a:noFill/>
          <a:ln w="66675">
            <a:solidFill>
              <a:srgbClr val="C00000"/>
            </a:solidFill>
          </a:ln>
        </p:spPr>
        <p:txBody>
          <a:bodyPr wrap="none" rtlCol="0">
            <a:spAutoFit/>
          </a:bodyPr>
          <a:lstStyle/>
          <a:p>
            <a:pPr algn="ctr"/>
            <a:r>
              <a:rPr lang="fr-FR" sz="2400" b="1" dirty="0">
                <a:solidFill>
                  <a:srgbClr val="FF0000"/>
                </a:solidFill>
              </a:rPr>
              <a:t>Quelles ont été</a:t>
            </a:r>
          </a:p>
          <a:p>
            <a:pPr algn="ctr"/>
            <a:r>
              <a:rPr lang="fr-FR" sz="2400" b="1" dirty="0">
                <a:solidFill>
                  <a:srgbClr val="FF0000"/>
                </a:solidFill>
              </a:rPr>
              <a:t> les dernières guerres</a:t>
            </a:r>
          </a:p>
          <a:p>
            <a:pPr algn="ctr"/>
            <a:r>
              <a:rPr lang="fr-FR" sz="2400" b="1" dirty="0">
                <a:solidFill>
                  <a:srgbClr val="FF0000"/>
                </a:solidFill>
              </a:rPr>
              <a:t> sur le sol européen ?</a:t>
            </a:r>
          </a:p>
        </p:txBody>
      </p:sp>
    </p:spTree>
    <p:extLst>
      <p:ext uri="{BB962C8B-B14F-4D97-AF65-F5344CB8AC3E}">
        <p14:creationId xmlns:p14="http://schemas.microsoft.com/office/powerpoint/2010/main" val="335295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3EDF-9221-BD5A-D9AA-04C87D97D6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43E55F-0F31-9A2D-FF43-7F6AB61BCADE}"/>
              </a:ext>
            </a:extLst>
          </p:cNvPr>
          <p:cNvSpPr>
            <a:spLocks noGrp="1"/>
          </p:cNvSpPr>
          <p:nvPr>
            <p:ph type="title"/>
          </p:nvPr>
        </p:nvSpPr>
        <p:spPr/>
        <p:txBody>
          <a:bodyPr/>
          <a:lstStyle/>
          <a:p>
            <a:pPr algn="ctr"/>
            <a:r>
              <a:rPr lang="fr-FR" sz="8000" b="1" dirty="0"/>
              <a:t>Contextes</a:t>
            </a:r>
            <a:br>
              <a:rPr lang="fr-FR" dirty="0"/>
            </a:br>
            <a:endParaRPr lang="fr-FR" dirty="0"/>
          </a:p>
        </p:txBody>
      </p:sp>
      <p:sp>
        <p:nvSpPr>
          <p:cNvPr id="3" name="Espace réservé du texte 2">
            <a:extLst>
              <a:ext uri="{FF2B5EF4-FFF2-40B4-BE49-F238E27FC236}">
                <a16:creationId xmlns:a16="http://schemas.microsoft.com/office/drawing/2014/main" id="{AD154FFB-3FA1-AFE7-0F81-C4934C6A53F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743387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D5CA-3675-C42B-8039-A5DBA6710F3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65CD76-EA37-F456-015C-1D0668638130}"/>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4800" b="1" kern="1200" dirty="0" err="1">
                <a:solidFill>
                  <a:schemeClr val="tx1"/>
                </a:solidFill>
                <a:latin typeface="+mj-lt"/>
                <a:ea typeface="+mj-ea"/>
                <a:cs typeface="+mj-cs"/>
              </a:rPr>
              <a:t>Graphique</a:t>
            </a:r>
            <a:r>
              <a:rPr lang="en-US" sz="4800" b="1" kern="1200" dirty="0">
                <a:solidFill>
                  <a:schemeClr val="tx1"/>
                </a:solidFill>
                <a:latin typeface="+mj-lt"/>
                <a:ea typeface="+mj-ea"/>
                <a:cs typeface="+mj-cs"/>
              </a:rPr>
              <a:t> de </a:t>
            </a:r>
            <a:r>
              <a:rPr lang="en-US" sz="4800" b="1" kern="1200" dirty="0" err="1">
                <a:solidFill>
                  <a:schemeClr val="tx1"/>
                </a:solidFill>
                <a:latin typeface="+mj-lt"/>
                <a:ea typeface="+mj-ea"/>
                <a:cs typeface="+mj-cs"/>
              </a:rPr>
              <a:t>contexte</a:t>
            </a:r>
            <a:r>
              <a:rPr lang="en-US" sz="4800" b="1" kern="1200" dirty="0">
                <a:solidFill>
                  <a:schemeClr val="tx1"/>
                </a:solidFill>
                <a:latin typeface="+mj-lt"/>
                <a:ea typeface="+mj-ea"/>
                <a:cs typeface="+mj-cs"/>
              </a:rPr>
              <a:t>, </a:t>
            </a:r>
            <a:br>
              <a:rPr lang="en-US" sz="4800" b="1" kern="1200" dirty="0">
                <a:solidFill>
                  <a:schemeClr val="tx1"/>
                </a:solidFill>
                <a:latin typeface="+mj-lt"/>
                <a:ea typeface="+mj-ea"/>
                <a:cs typeface="+mj-cs"/>
              </a:rPr>
            </a:br>
            <a:r>
              <a:rPr lang="en-US" sz="4800" b="1" kern="1200" dirty="0">
                <a:solidFill>
                  <a:schemeClr val="tx1"/>
                </a:solidFill>
                <a:latin typeface="+mj-lt"/>
                <a:ea typeface="+mj-ea"/>
                <a:cs typeface="+mj-cs"/>
              </a:rPr>
              <a:t>comment le lire?</a:t>
            </a:r>
          </a:p>
        </p:txBody>
      </p:sp>
      <p:pic>
        <p:nvPicPr>
          <p:cNvPr id="20" name="Image 19">
            <a:extLst>
              <a:ext uri="{FF2B5EF4-FFF2-40B4-BE49-F238E27FC236}">
                <a16:creationId xmlns:a16="http://schemas.microsoft.com/office/drawing/2014/main" id="{2CB4B05E-71AA-1B48-AB69-68E9A107E19F}"/>
              </a:ext>
            </a:extLst>
          </p:cNvPr>
          <p:cNvPicPr>
            <a:picLocks noChangeAspect="1"/>
          </p:cNvPicPr>
          <p:nvPr/>
        </p:nvPicPr>
        <p:blipFill>
          <a:blip r:embed="rId3"/>
          <a:stretch>
            <a:fillRect/>
          </a:stretch>
        </p:blipFill>
        <p:spPr>
          <a:xfrm>
            <a:off x="1328057" y="1545772"/>
            <a:ext cx="9567147" cy="5031566"/>
          </a:xfrm>
          <a:prstGeom prst="rect">
            <a:avLst/>
          </a:prstGeom>
          <a:ln w="15875">
            <a:solidFill>
              <a:schemeClr val="tx1"/>
            </a:solidFill>
          </a:ln>
        </p:spPr>
      </p:pic>
    </p:spTree>
    <p:extLst>
      <p:ext uri="{BB962C8B-B14F-4D97-AF65-F5344CB8AC3E}">
        <p14:creationId xmlns:p14="http://schemas.microsoft.com/office/powerpoint/2010/main" val="172265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DE9E0-1F43-11C4-6820-989D089A5768}"/>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Image 30">
            <a:extLst>
              <a:ext uri="{FF2B5EF4-FFF2-40B4-BE49-F238E27FC236}">
                <a16:creationId xmlns:a16="http://schemas.microsoft.com/office/drawing/2014/main" id="{89CFD5E0-7E0A-E576-3DEC-CCCF5EC34E1A}"/>
              </a:ext>
            </a:extLst>
          </p:cNvPr>
          <p:cNvPicPr>
            <a:picLocks noChangeAspect="1"/>
          </p:cNvPicPr>
          <p:nvPr/>
        </p:nvPicPr>
        <p:blipFill>
          <a:blip r:embed="rId2"/>
          <a:srcRect t="1" b="15795"/>
          <a:stretch>
            <a:fillRect/>
          </a:stretch>
        </p:blipFill>
        <p:spPr>
          <a:xfrm>
            <a:off x="2514601" y="145355"/>
            <a:ext cx="9361026" cy="6639056"/>
          </a:xfrm>
          <a:prstGeom prst="rect">
            <a:avLst/>
          </a:prstGeom>
          <a:ln w="12700">
            <a:solidFill>
              <a:schemeClr val="tx1"/>
            </a:solidFill>
          </a:ln>
        </p:spPr>
      </p:pic>
      <p:sp>
        <p:nvSpPr>
          <p:cNvPr id="2" name="Titre 1">
            <a:extLst>
              <a:ext uri="{FF2B5EF4-FFF2-40B4-BE49-F238E27FC236}">
                <a16:creationId xmlns:a16="http://schemas.microsoft.com/office/drawing/2014/main" id="{D44027E6-CE58-1FCA-425F-B1A3AC599079}"/>
              </a:ext>
            </a:extLst>
          </p:cNvPr>
          <p:cNvSpPr>
            <a:spLocks noGrp="1"/>
          </p:cNvSpPr>
          <p:nvPr>
            <p:ph type="title"/>
          </p:nvPr>
        </p:nvSpPr>
        <p:spPr>
          <a:xfrm>
            <a:off x="0" y="2989985"/>
            <a:ext cx="10515600" cy="1505883"/>
          </a:xfrm>
        </p:spPr>
        <p:txBody>
          <a:bodyPr vert="horz" lIns="91440" tIns="45720" rIns="91440" bIns="45720" rtlCol="0" anchor="ctr">
            <a:normAutofit/>
          </a:bodyPr>
          <a:lstStyle/>
          <a:p>
            <a:r>
              <a:rPr lang="en-US" sz="5200" b="1" kern="1200" dirty="0" err="1">
                <a:solidFill>
                  <a:schemeClr val="tx1"/>
                </a:solidFill>
                <a:latin typeface="+mj-lt"/>
                <a:ea typeface="+mj-ea"/>
                <a:cs typeface="+mj-cs"/>
              </a:rPr>
              <a:t>Exemple</a:t>
            </a:r>
            <a:r>
              <a:rPr lang="en-US" sz="5200" b="1" kern="1200" dirty="0">
                <a:solidFill>
                  <a:schemeClr val="tx1"/>
                </a:solidFill>
                <a:latin typeface="+mj-lt"/>
                <a:ea typeface="+mj-ea"/>
                <a:cs typeface="+mj-cs"/>
              </a:rPr>
              <a:t> 1</a:t>
            </a:r>
          </a:p>
        </p:txBody>
      </p:sp>
    </p:spTree>
    <p:extLst>
      <p:ext uri="{BB962C8B-B14F-4D97-AF65-F5344CB8AC3E}">
        <p14:creationId xmlns:p14="http://schemas.microsoft.com/office/powerpoint/2010/main" val="93028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DC422-FB78-5C32-A94E-C9D0DB9E9E38}"/>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CC2B891F-A5A3-653B-84D9-C170B8154B20}"/>
              </a:ext>
            </a:extLst>
          </p:cNvPr>
          <p:cNvPicPr>
            <a:picLocks noChangeAspect="1"/>
          </p:cNvPicPr>
          <p:nvPr/>
        </p:nvPicPr>
        <p:blipFill>
          <a:blip r:embed="rId2"/>
          <a:srcRect t="3" b="16662"/>
          <a:stretch>
            <a:fillRect/>
          </a:stretch>
        </p:blipFill>
        <p:spPr>
          <a:xfrm>
            <a:off x="2788282" y="184805"/>
            <a:ext cx="9226170" cy="6488137"/>
          </a:xfrm>
          <a:prstGeom prst="rect">
            <a:avLst/>
          </a:prstGeom>
          <a:ln w="12700">
            <a:solidFill>
              <a:schemeClr val="tx1"/>
            </a:solidFill>
          </a:ln>
        </p:spPr>
      </p:pic>
      <p:sp>
        <p:nvSpPr>
          <p:cNvPr id="2" name="Titre 1">
            <a:extLst>
              <a:ext uri="{FF2B5EF4-FFF2-40B4-BE49-F238E27FC236}">
                <a16:creationId xmlns:a16="http://schemas.microsoft.com/office/drawing/2014/main" id="{869F7893-7A47-9E42-4CC7-C2AE27310BC8}"/>
              </a:ext>
            </a:extLst>
          </p:cNvPr>
          <p:cNvSpPr>
            <a:spLocks noGrp="1"/>
          </p:cNvSpPr>
          <p:nvPr>
            <p:ph type="title"/>
          </p:nvPr>
        </p:nvSpPr>
        <p:spPr>
          <a:xfrm>
            <a:off x="177548" y="2412974"/>
            <a:ext cx="10515600" cy="1505883"/>
          </a:xfrm>
        </p:spPr>
        <p:txBody>
          <a:bodyPr vert="horz" lIns="91440" tIns="45720" rIns="91440" bIns="45720" rtlCol="0" anchor="ctr">
            <a:normAutofit/>
          </a:bodyPr>
          <a:lstStyle/>
          <a:p>
            <a:r>
              <a:rPr lang="en-US" sz="5200" b="1" kern="1200" dirty="0" err="1">
                <a:solidFill>
                  <a:schemeClr val="tx1"/>
                </a:solidFill>
                <a:latin typeface="+mj-lt"/>
                <a:ea typeface="+mj-ea"/>
                <a:cs typeface="+mj-cs"/>
              </a:rPr>
              <a:t>Exemple</a:t>
            </a:r>
            <a:r>
              <a:rPr lang="en-US" sz="5200" b="1" kern="1200" dirty="0">
                <a:solidFill>
                  <a:schemeClr val="tx1"/>
                </a:solidFill>
                <a:latin typeface="+mj-lt"/>
                <a:ea typeface="+mj-ea"/>
                <a:cs typeface="+mj-cs"/>
              </a:rPr>
              <a:t> 2</a:t>
            </a:r>
          </a:p>
        </p:txBody>
      </p:sp>
    </p:spTree>
    <p:extLst>
      <p:ext uri="{BB962C8B-B14F-4D97-AF65-F5344CB8AC3E}">
        <p14:creationId xmlns:p14="http://schemas.microsoft.com/office/powerpoint/2010/main" val="97969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79530-F761-CD46-F463-BFEBEC283301}"/>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B8F5E6B-2568-03B3-C749-6E152F3D41BC}"/>
              </a:ext>
            </a:extLst>
          </p:cNvPr>
          <p:cNvSpPr>
            <a:spLocks noGrp="1"/>
          </p:cNvSpPr>
          <p:nvPr>
            <p:ph type="title"/>
          </p:nvPr>
        </p:nvSpPr>
        <p:spPr>
          <a:xfrm>
            <a:off x="514109" y="267006"/>
            <a:ext cx="10515600" cy="1505883"/>
          </a:xfrm>
        </p:spPr>
        <p:txBody>
          <a:bodyPr vert="horz" lIns="91440" tIns="45720" rIns="91440" bIns="45720" rtlCol="0" anchor="ctr">
            <a:normAutofit/>
          </a:bodyPr>
          <a:lstStyle/>
          <a:p>
            <a:r>
              <a:rPr lang="en-US" sz="5200" b="1" kern="1200" dirty="0" err="1">
                <a:solidFill>
                  <a:schemeClr val="tx1"/>
                </a:solidFill>
                <a:latin typeface="+mj-lt"/>
                <a:ea typeface="+mj-ea"/>
                <a:cs typeface="+mj-cs"/>
              </a:rPr>
              <a:t>Exemple</a:t>
            </a:r>
            <a:r>
              <a:rPr lang="en-US" sz="5200" b="1" kern="1200" dirty="0">
                <a:solidFill>
                  <a:schemeClr val="tx1"/>
                </a:solidFill>
                <a:latin typeface="+mj-lt"/>
                <a:ea typeface="+mj-ea"/>
                <a:cs typeface="+mj-cs"/>
              </a:rPr>
              <a:t> 3</a:t>
            </a:r>
          </a:p>
        </p:txBody>
      </p:sp>
      <p:pic>
        <p:nvPicPr>
          <p:cNvPr id="30" name="Image 29">
            <a:extLst>
              <a:ext uri="{FF2B5EF4-FFF2-40B4-BE49-F238E27FC236}">
                <a16:creationId xmlns:a16="http://schemas.microsoft.com/office/drawing/2014/main" id="{886A1B29-D960-0598-2B72-ABCE436FB68F}"/>
              </a:ext>
            </a:extLst>
          </p:cNvPr>
          <p:cNvPicPr>
            <a:picLocks noChangeAspect="1"/>
          </p:cNvPicPr>
          <p:nvPr/>
        </p:nvPicPr>
        <p:blipFill>
          <a:blip r:embed="rId2"/>
          <a:stretch>
            <a:fillRect/>
          </a:stretch>
        </p:blipFill>
        <p:spPr>
          <a:xfrm>
            <a:off x="4417395" y="267006"/>
            <a:ext cx="7503573" cy="6276983"/>
          </a:xfrm>
          <a:prstGeom prst="rect">
            <a:avLst/>
          </a:prstGeom>
          <a:ln w="12700">
            <a:solidFill>
              <a:schemeClr val="tx1"/>
            </a:solidFill>
          </a:ln>
        </p:spPr>
      </p:pic>
    </p:spTree>
    <p:extLst>
      <p:ext uri="{BB962C8B-B14F-4D97-AF65-F5344CB8AC3E}">
        <p14:creationId xmlns:p14="http://schemas.microsoft.com/office/powerpoint/2010/main" val="36846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F89E-AC0D-3390-C00D-50D17C874AF4}"/>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323B7F4-005D-071D-8320-7192E7028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44425F-E127-27E3-5D67-2081C40BE789}"/>
              </a:ext>
            </a:extLst>
          </p:cNvPr>
          <p:cNvSpPr>
            <a:spLocks noGrp="1"/>
          </p:cNvSpPr>
          <p:nvPr>
            <p:ph type="title"/>
          </p:nvPr>
        </p:nvSpPr>
        <p:spPr>
          <a:xfrm>
            <a:off x="456236" y="214128"/>
            <a:ext cx="3178215" cy="1505883"/>
          </a:xfrm>
        </p:spPr>
        <p:txBody>
          <a:bodyPr vert="horz" lIns="91440" tIns="45720" rIns="91440" bIns="45720" rtlCol="0" anchor="ctr">
            <a:normAutofit fontScale="90000"/>
          </a:bodyPr>
          <a:lstStyle/>
          <a:p>
            <a:r>
              <a:rPr lang="en-US" sz="5400" b="1" dirty="0"/>
              <a:t>Explication des </a:t>
            </a:r>
            <a:r>
              <a:rPr lang="en-US" sz="5400" b="1" dirty="0" err="1"/>
              <a:t>écarts</a:t>
            </a:r>
            <a:endParaRPr lang="en-US" sz="5200" b="1" kern="1200" dirty="0">
              <a:solidFill>
                <a:schemeClr val="tx1"/>
              </a:solidFill>
              <a:latin typeface="+mj-lt"/>
              <a:ea typeface="+mj-ea"/>
              <a:cs typeface="+mj-cs"/>
            </a:endParaRPr>
          </a:p>
        </p:txBody>
      </p:sp>
      <p:pic>
        <p:nvPicPr>
          <p:cNvPr id="3" name="Image 2">
            <a:extLst>
              <a:ext uri="{FF2B5EF4-FFF2-40B4-BE49-F238E27FC236}">
                <a16:creationId xmlns:a16="http://schemas.microsoft.com/office/drawing/2014/main" id="{B3858BCD-728B-DD39-16C3-AB36F0E59727}"/>
              </a:ext>
            </a:extLst>
          </p:cNvPr>
          <p:cNvPicPr>
            <a:picLocks noChangeAspect="1"/>
          </p:cNvPicPr>
          <p:nvPr/>
        </p:nvPicPr>
        <p:blipFill>
          <a:blip r:embed="rId2"/>
          <a:stretch>
            <a:fillRect/>
          </a:stretch>
        </p:blipFill>
        <p:spPr>
          <a:xfrm>
            <a:off x="3646028" y="334901"/>
            <a:ext cx="8281339" cy="6301019"/>
          </a:xfrm>
          <a:prstGeom prst="rect">
            <a:avLst/>
          </a:prstGeom>
          <a:ln w="12700">
            <a:solidFill>
              <a:schemeClr val="tx1"/>
            </a:solidFill>
          </a:ln>
        </p:spPr>
      </p:pic>
    </p:spTree>
    <p:extLst>
      <p:ext uri="{BB962C8B-B14F-4D97-AF65-F5344CB8AC3E}">
        <p14:creationId xmlns:p14="http://schemas.microsoft.com/office/powerpoint/2010/main" val="435154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D18B4-CC12-2016-72CA-200B5F32F22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F3615E7-CDC6-A2FC-D29F-AF22EE064731}"/>
              </a:ext>
            </a:extLst>
          </p:cNvPr>
          <p:cNvPicPr>
            <a:picLocks noChangeAspect="1"/>
          </p:cNvPicPr>
          <p:nvPr/>
        </p:nvPicPr>
        <p:blipFill>
          <a:blip r:embed="rId2"/>
          <a:stretch>
            <a:fillRect/>
          </a:stretch>
        </p:blipFill>
        <p:spPr>
          <a:xfrm>
            <a:off x="1485488" y="120137"/>
            <a:ext cx="9476014" cy="1114301"/>
          </a:xfrm>
          <a:prstGeom prst="rect">
            <a:avLst/>
          </a:prstGeom>
          <a:ln>
            <a:solidFill>
              <a:schemeClr val="accent1"/>
            </a:solidFill>
          </a:ln>
        </p:spPr>
      </p:pic>
      <p:pic>
        <p:nvPicPr>
          <p:cNvPr id="5" name="Image 4">
            <a:extLst>
              <a:ext uri="{FF2B5EF4-FFF2-40B4-BE49-F238E27FC236}">
                <a16:creationId xmlns:a16="http://schemas.microsoft.com/office/drawing/2014/main" id="{CD0264C0-1F6D-EA22-D368-5C31C900EFEE}"/>
              </a:ext>
            </a:extLst>
          </p:cNvPr>
          <p:cNvPicPr>
            <a:picLocks noChangeAspect="1"/>
          </p:cNvPicPr>
          <p:nvPr/>
        </p:nvPicPr>
        <p:blipFill>
          <a:blip r:embed="rId3"/>
          <a:stretch>
            <a:fillRect/>
          </a:stretch>
        </p:blipFill>
        <p:spPr>
          <a:xfrm>
            <a:off x="1485488" y="1234438"/>
            <a:ext cx="9476014" cy="5101107"/>
          </a:xfrm>
          <a:prstGeom prst="rect">
            <a:avLst/>
          </a:prstGeom>
        </p:spPr>
      </p:pic>
      <p:sp>
        <p:nvSpPr>
          <p:cNvPr id="2" name="ZoneTexte 1">
            <a:extLst>
              <a:ext uri="{FF2B5EF4-FFF2-40B4-BE49-F238E27FC236}">
                <a16:creationId xmlns:a16="http://schemas.microsoft.com/office/drawing/2014/main" id="{5A6036B4-186A-6299-D37F-19BDFED188B0}"/>
              </a:ext>
            </a:extLst>
          </p:cNvPr>
          <p:cNvSpPr txBox="1"/>
          <p:nvPr/>
        </p:nvSpPr>
        <p:spPr>
          <a:xfrm>
            <a:off x="8349343" y="1359771"/>
            <a:ext cx="3570521" cy="769441"/>
          </a:xfrm>
          <a:prstGeom prst="rect">
            <a:avLst/>
          </a:prstGeom>
          <a:noFill/>
          <a:ln w="41275">
            <a:solidFill>
              <a:schemeClr val="tx1"/>
            </a:solidFill>
          </a:ln>
        </p:spPr>
        <p:txBody>
          <a:bodyPr wrap="square" rtlCol="0">
            <a:spAutoFit/>
          </a:bodyPr>
          <a:lstStyle/>
          <a:p>
            <a:pPr algn="ctr"/>
            <a:r>
              <a:rPr lang="fr-FR" sz="4400" b="1" dirty="0">
                <a:solidFill>
                  <a:srgbClr val="FF0000"/>
                </a:solidFill>
                <a:highlight>
                  <a:srgbClr val="FFFF00"/>
                </a:highlight>
              </a:rPr>
              <a:t>1948 à 1995</a:t>
            </a:r>
          </a:p>
        </p:txBody>
      </p:sp>
    </p:spTree>
    <p:extLst>
      <p:ext uri="{BB962C8B-B14F-4D97-AF65-F5344CB8AC3E}">
        <p14:creationId xmlns:p14="http://schemas.microsoft.com/office/powerpoint/2010/main" val="9088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EAEA-FBD8-2561-E042-FDDD145000F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7B865626-CA80-5306-FE1F-D0967B938273}"/>
              </a:ext>
            </a:extLst>
          </p:cNvPr>
          <p:cNvPicPr>
            <a:picLocks noChangeAspect="1"/>
          </p:cNvPicPr>
          <p:nvPr/>
        </p:nvPicPr>
        <p:blipFill>
          <a:blip r:embed="rId2"/>
          <a:stretch>
            <a:fillRect/>
          </a:stretch>
        </p:blipFill>
        <p:spPr>
          <a:xfrm>
            <a:off x="1485488" y="120137"/>
            <a:ext cx="8687212" cy="1114301"/>
          </a:xfrm>
          <a:prstGeom prst="rect">
            <a:avLst/>
          </a:prstGeom>
          <a:ln>
            <a:solidFill>
              <a:schemeClr val="accent1"/>
            </a:solidFill>
          </a:ln>
        </p:spPr>
      </p:pic>
      <p:pic>
        <p:nvPicPr>
          <p:cNvPr id="6" name="Image 5">
            <a:extLst>
              <a:ext uri="{FF2B5EF4-FFF2-40B4-BE49-F238E27FC236}">
                <a16:creationId xmlns:a16="http://schemas.microsoft.com/office/drawing/2014/main" id="{73B30388-7840-0057-C57C-F8BAD0554580}"/>
              </a:ext>
            </a:extLst>
          </p:cNvPr>
          <p:cNvPicPr>
            <a:picLocks noChangeAspect="1"/>
          </p:cNvPicPr>
          <p:nvPr/>
        </p:nvPicPr>
        <p:blipFill>
          <a:blip r:embed="rId3"/>
          <a:stretch>
            <a:fillRect/>
          </a:stretch>
        </p:blipFill>
        <p:spPr>
          <a:xfrm>
            <a:off x="1416204" y="1234438"/>
            <a:ext cx="8778268" cy="5398225"/>
          </a:xfrm>
          <a:prstGeom prst="rect">
            <a:avLst/>
          </a:prstGeom>
        </p:spPr>
      </p:pic>
      <p:sp>
        <p:nvSpPr>
          <p:cNvPr id="2" name="ZoneTexte 1">
            <a:extLst>
              <a:ext uri="{FF2B5EF4-FFF2-40B4-BE49-F238E27FC236}">
                <a16:creationId xmlns:a16="http://schemas.microsoft.com/office/drawing/2014/main" id="{7B023802-1B4A-DF27-F24C-D65C4A7D4D53}"/>
              </a:ext>
            </a:extLst>
          </p:cNvPr>
          <p:cNvSpPr txBox="1"/>
          <p:nvPr/>
        </p:nvSpPr>
        <p:spPr>
          <a:xfrm>
            <a:off x="7390981" y="1642800"/>
            <a:ext cx="3570521" cy="769441"/>
          </a:xfrm>
          <a:prstGeom prst="rect">
            <a:avLst/>
          </a:prstGeom>
          <a:noFill/>
          <a:ln w="41275">
            <a:solidFill>
              <a:schemeClr val="tx1"/>
            </a:solidFill>
          </a:ln>
        </p:spPr>
        <p:txBody>
          <a:bodyPr wrap="square" rtlCol="0">
            <a:spAutoFit/>
          </a:bodyPr>
          <a:lstStyle/>
          <a:p>
            <a:pPr algn="ctr"/>
            <a:r>
              <a:rPr lang="fr-FR" sz="4400" b="1" dirty="0">
                <a:solidFill>
                  <a:srgbClr val="FF0000"/>
                </a:solidFill>
                <a:highlight>
                  <a:srgbClr val="FFFF00"/>
                </a:highlight>
              </a:rPr>
              <a:t>1995 à 2026</a:t>
            </a:r>
          </a:p>
        </p:txBody>
      </p:sp>
    </p:spTree>
    <p:extLst>
      <p:ext uri="{BB962C8B-B14F-4D97-AF65-F5344CB8AC3E}">
        <p14:creationId xmlns:p14="http://schemas.microsoft.com/office/powerpoint/2010/main" val="404055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76A8-53D6-E39C-C6F4-5A28AE4545C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595C9D8-21E3-F68C-B49B-423BDF4B0EFE}"/>
              </a:ext>
            </a:extLst>
          </p:cNvPr>
          <p:cNvSpPr>
            <a:spLocks noGrp="1"/>
          </p:cNvSpPr>
          <p:nvPr>
            <p:ph type="title"/>
          </p:nvPr>
        </p:nvSpPr>
        <p:spPr>
          <a:xfrm>
            <a:off x="761803" y="350196"/>
            <a:ext cx="4646904" cy="1624520"/>
          </a:xfrm>
        </p:spPr>
        <p:txBody>
          <a:bodyPr anchor="ctr">
            <a:normAutofit/>
          </a:bodyPr>
          <a:lstStyle/>
          <a:p>
            <a:r>
              <a:rPr lang="fr-FR" sz="4000" dirty="0"/>
              <a:t>Préambule</a:t>
            </a:r>
          </a:p>
        </p:txBody>
      </p:sp>
      <p:sp>
        <p:nvSpPr>
          <p:cNvPr id="3" name="Espace réservé du contenu 2">
            <a:extLst>
              <a:ext uri="{FF2B5EF4-FFF2-40B4-BE49-F238E27FC236}">
                <a16:creationId xmlns:a16="http://schemas.microsoft.com/office/drawing/2014/main" id="{08089CE1-0655-5B2F-AA17-EECAE324081C}"/>
              </a:ext>
            </a:extLst>
          </p:cNvPr>
          <p:cNvSpPr>
            <a:spLocks noGrp="1"/>
          </p:cNvSpPr>
          <p:nvPr>
            <p:ph idx="1"/>
          </p:nvPr>
        </p:nvSpPr>
        <p:spPr>
          <a:xfrm>
            <a:off x="533400" y="2220686"/>
            <a:ext cx="4875307" cy="4135663"/>
          </a:xfrm>
        </p:spPr>
        <p:txBody>
          <a:bodyPr anchor="ctr">
            <a:normAutofit/>
          </a:bodyPr>
          <a:lstStyle/>
          <a:p>
            <a:pPr>
              <a:buBlip>
                <a:blip r:embed="rId2"/>
              </a:buBlip>
            </a:pPr>
            <a:r>
              <a:rPr lang="fr-FR" sz="3000" dirty="0"/>
              <a:t>Le phénomène cyclique n’a pas de rapport avec l’astrologie ou l’astronomie</a:t>
            </a:r>
          </a:p>
          <a:p>
            <a:pPr>
              <a:buBlip>
                <a:blip r:embed="rId2"/>
              </a:buBlip>
            </a:pPr>
            <a:r>
              <a:rPr lang="fr-FR" dirty="0"/>
              <a:t>Le phénomène cyclique n’est pas une cause magique de toutes les guerres</a:t>
            </a:r>
          </a:p>
          <a:p>
            <a:pPr>
              <a:buBlip>
                <a:blip r:embed="rId2"/>
              </a:buBlip>
            </a:pPr>
            <a:r>
              <a:rPr lang="fr-FR" dirty="0"/>
              <a:t>La réflexion n’a rien d’ésotérique  et relève de la raison. Travail d’ingénieur</a:t>
            </a:r>
          </a:p>
        </p:txBody>
      </p:sp>
      <p:pic>
        <p:nvPicPr>
          <p:cNvPr id="5" name="Picture 4" descr="Couronne de soleil durant une éclipse">
            <a:extLst>
              <a:ext uri="{FF2B5EF4-FFF2-40B4-BE49-F238E27FC236}">
                <a16:creationId xmlns:a16="http://schemas.microsoft.com/office/drawing/2014/main" id="{DDA99A0E-F552-204D-0BE6-B006A80B3F1D}"/>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096000" y="1"/>
            <a:ext cx="6102825" cy="6858000"/>
          </a:xfrm>
          <a:prstGeom prst="rect">
            <a:avLst/>
          </a:prstGeom>
        </p:spPr>
      </p:pic>
    </p:spTree>
    <p:extLst>
      <p:ext uri="{BB962C8B-B14F-4D97-AF65-F5344CB8AC3E}">
        <p14:creationId xmlns:p14="http://schemas.microsoft.com/office/powerpoint/2010/main" val="743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9C2E3-B91E-0C1A-C27A-0146058A1AB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108041E-4B1D-2CA1-4E8E-66510747F0AA}"/>
              </a:ext>
            </a:extLst>
          </p:cNvPr>
          <p:cNvPicPr>
            <a:picLocks noChangeAspect="1"/>
          </p:cNvPicPr>
          <p:nvPr/>
        </p:nvPicPr>
        <p:blipFill>
          <a:blip r:embed="rId2"/>
          <a:stretch>
            <a:fillRect/>
          </a:stretch>
        </p:blipFill>
        <p:spPr>
          <a:xfrm>
            <a:off x="810161" y="691706"/>
            <a:ext cx="6068772" cy="6057429"/>
          </a:xfrm>
          <a:prstGeom prst="rect">
            <a:avLst/>
          </a:prstGeom>
          <a:ln w="12700">
            <a:solidFill>
              <a:schemeClr val="tx1"/>
            </a:solidFill>
          </a:ln>
        </p:spPr>
      </p:pic>
      <p:sp>
        <p:nvSpPr>
          <p:cNvPr id="2" name="ZoneTexte 1">
            <a:extLst>
              <a:ext uri="{FF2B5EF4-FFF2-40B4-BE49-F238E27FC236}">
                <a16:creationId xmlns:a16="http://schemas.microsoft.com/office/drawing/2014/main" id="{1556ED70-C6ED-0686-DE6E-A8D2F48532A5}"/>
              </a:ext>
            </a:extLst>
          </p:cNvPr>
          <p:cNvSpPr txBox="1"/>
          <p:nvPr/>
        </p:nvSpPr>
        <p:spPr>
          <a:xfrm>
            <a:off x="5671456" y="1174714"/>
            <a:ext cx="6128665" cy="769441"/>
          </a:xfrm>
          <a:prstGeom prst="rect">
            <a:avLst/>
          </a:prstGeom>
          <a:noFill/>
          <a:ln w="41275">
            <a:solidFill>
              <a:schemeClr val="tx1"/>
            </a:solidFill>
          </a:ln>
        </p:spPr>
        <p:txBody>
          <a:bodyPr wrap="square" rtlCol="0">
            <a:spAutoFit/>
          </a:bodyPr>
          <a:lstStyle/>
          <a:p>
            <a:pPr algn="ctr"/>
            <a:r>
              <a:rPr lang="fr-FR" sz="4400" b="1" dirty="0"/>
              <a:t>Conflit israélo-arabe</a:t>
            </a:r>
          </a:p>
        </p:txBody>
      </p:sp>
      <p:pic>
        <p:nvPicPr>
          <p:cNvPr id="4" name="Image 3">
            <a:extLst>
              <a:ext uri="{FF2B5EF4-FFF2-40B4-BE49-F238E27FC236}">
                <a16:creationId xmlns:a16="http://schemas.microsoft.com/office/drawing/2014/main" id="{E5C0FC27-B826-A369-6EB3-421DEE6F85C2}"/>
              </a:ext>
            </a:extLst>
          </p:cNvPr>
          <p:cNvPicPr>
            <a:picLocks noChangeAspect="1"/>
          </p:cNvPicPr>
          <p:nvPr/>
        </p:nvPicPr>
        <p:blipFill>
          <a:blip r:embed="rId3"/>
          <a:stretch>
            <a:fillRect/>
          </a:stretch>
        </p:blipFill>
        <p:spPr>
          <a:xfrm>
            <a:off x="810161" y="120138"/>
            <a:ext cx="6068772" cy="811060"/>
          </a:xfrm>
          <a:prstGeom prst="rect">
            <a:avLst/>
          </a:prstGeom>
          <a:ln>
            <a:solidFill>
              <a:schemeClr val="accent1"/>
            </a:solidFill>
          </a:ln>
        </p:spPr>
      </p:pic>
      <p:sp>
        <p:nvSpPr>
          <p:cNvPr id="5" name="ZoneTexte 4">
            <a:extLst>
              <a:ext uri="{FF2B5EF4-FFF2-40B4-BE49-F238E27FC236}">
                <a16:creationId xmlns:a16="http://schemas.microsoft.com/office/drawing/2014/main" id="{8D89AF5F-9909-5BF9-802A-0A28EE030E36}"/>
              </a:ext>
            </a:extLst>
          </p:cNvPr>
          <p:cNvSpPr txBox="1"/>
          <p:nvPr/>
        </p:nvSpPr>
        <p:spPr>
          <a:xfrm>
            <a:off x="6878933" y="230041"/>
            <a:ext cx="5123474" cy="923330"/>
          </a:xfrm>
          <a:prstGeom prst="rect">
            <a:avLst/>
          </a:prstGeom>
          <a:solidFill>
            <a:schemeClr val="accent5">
              <a:lumMod val="60000"/>
              <a:lumOff val="40000"/>
            </a:schemeClr>
          </a:solidFill>
          <a:ln w="19050">
            <a:solidFill>
              <a:schemeClr val="accent1"/>
            </a:solidFill>
          </a:ln>
        </p:spPr>
        <p:txBody>
          <a:bodyPr wrap="square" rtlCol="0">
            <a:spAutoFit/>
          </a:bodyPr>
          <a:lstStyle/>
          <a:p>
            <a:pPr algn="just"/>
            <a:r>
              <a:rPr lang="fr-FR" b="1" dirty="0"/>
              <a:t>Une guerre est un conflit armé de plus de 1000 morts/an suivant la définition UCDP (Uppsala </a:t>
            </a:r>
            <a:r>
              <a:rPr lang="fr-FR" b="1" dirty="0" err="1"/>
              <a:t>Conflict</a:t>
            </a:r>
            <a:r>
              <a:rPr lang="fr-FR" b="1" dirty="0"/>
              <a:t> Data Program)</a:t>
            </a:r>
          </a:p>
        </p:txBody>
      </p:sp>
      <p:sp>
        <p:nvSpPr>
          <p:cNvPr id="6" name="ZoneTexte 5">
            <a:extLst>
              <a:ext uri="{FF2B5EF4-FFF2-40B4-BE49-F238E27FC236}">
                <a16:creationId xmlns:a16="http://schemas.microsoft.com/office/drawing/2014/main" id="{94AFCD55-ABEA-8908-5A47-1CE9FF005E6C}"/>
              </a:ext>
            </a:extLst>
          </p:cNvPr>
          <p:cNvSpPr txBox="1"/>
          <p:nvPr/>
        </p:nvSpPr>
        <p:spPr>
          <a:xfrm>
            <a:off x="7398584" y="2196193"/>
            <a:ext cx="2674407" cy="3108543"/>
          </a:xfrm>
          <a:prstGeom prst="rect">
            <a:avLst/>
          </a:prstGeom>
          <a:noFill/>
          <a:ln w="53975">
            <a:solidFill>
              <a:srgbClr val="FF0000"/>
            </a:solidFill>
          </a:ln>
        </p:spPr>
        <p:txBody>
          <a:bodyPr wrap="square" rtlCol="0">
            <a:spAutoFit/>
          </a:bodyPr>
          <a:lstStyle/>
          <a:p>
            <a:pPr algn="ctr"/>
            <a:r>
              <a:rPr lang="fr-FR" sz="2800" b="1" dirty="0">
                <a:solidFill>
                  <a:srgbClr val="FF0000"/>
                </a:solidFill>
              </a:rPr>
              <a:t>Jusqu’en 2025, 100% des guerres se déclenchent durant les phases d’amplification</a:t>
            </a:r>
          </a:p>
        </p:txBody>
      </p:sp>
      <p:grpSp>
        <p:nvGrpSpPr>
          <p:cNvPr id="13" name="Groupe 12">
            <a:extLst>
              <a:ext uri="{FF2B5EF4-FFF2-40B4-BE49-F238E27FC236}">
                <a16:creationId xmlns:a16="http://schemas.microsoft.com/office/drawing/2014/main" id="{DB8FFE82-9323-CBD2-CA67-F1339FF56790}"/>
              </a:ext>
            </a:extLst>
          </p:cNvPr>
          <p:cNvGrpSpPr/>
          <p:nvPr/>
        </p:nvGrpSpPr>
        <p:grpSpPr>
          <a:xfrm>
            <a:off x="3527054" y="5535706"/>
            <a:ext cx="8175090" cy="1213429"/>
            <a:chOff x="3527054" y="5535706"/>
            <a:chExt cx="8175090" cy="1213429"/>
          </a:xfrm>
        </p:grpSpPr>
        <p:sp>
          <p:nvSpPr>
            <p:cNvPr id="7" name="Ellipse 6">
              <a:extLst>
                <a:ext uri="{FF2B5EF4-FFF2-40B4-BE49-F238E27FC236}">
                  <a16:creationId xmlns:a16="http://schemas.microsoft.com/office/drawing/2014/main" id="{5B30682D-81FB-C540-BF24-D7A4C259845D}"/>
                </a:ext>
              </a:extLst>
            </p:cNvPr>
            <p:cNvSpPr/>
            <p:nvPr/>
          </p:nvSpPr>
          <p:spPr>
            <a:xfrm>
              <a:off x="3527054" y="5535706"/>
              <a:ext cx="1611003" cy="880302"/>
            </a:xfrm>
            <a:prstGeom prst="ellipse">
              <a:avLst/>
            </a:prstGeom>
            <a:noFill/>
            <a:ln w="635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B7E6FB6-8581-EE12-C9CF-17FD4B7C1E2A}"/>
                </a:ext>
              </a:extLst>
            </p:cNvPr>
            <p:cNvSpPr txBox="1"/>
            <p:nvPr/>
          </p:nvSpPr>
          <p:spPr>
            <a:xfrm>
              <a:off x="7053944" y="5535707"/>
              <a:ext cx="4648200" cy="1213428"/>
            </a:xfrm>
            <a:prstGeom prst="rect">
              <a:avLst/>
            </a:prstGeom>
            <a:noFill/>
            <a:ln w="635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400" b="1" dirty="0">
                  <a:solidFill>
                    <a:srgbClr val="FF0000"/>
                  </a:solidFill>
                </a:rPr>
                <a:t>Après le traumatisme du 7 octobre 2023, la guerre devient permanente</a:t>
              </a:r>
            </a:p>
          </p:txBody>
        </p:sp>
        <p:cxnSp>
          <p:nvCxnSpPr>
            <p:cNvPr id="10" name="Connecteur droit 9">
              <a:extLst>
                <a:ext uri="{FF2B5EF4-FFF2-40B4-BE49-F238E27FC236}">
                  <a16:creationId xmlns:a16="http://schemas.microsoft.com/office/drawing/2014/main" id="{E0B96F92-175E-9D10-AB9E-63466B0A450C}"/>
                </a:ext>
              </a:extLst>
            </p:cNvPr>
            <p:cNvCxnSpPr>
              <a:cxnSpLocks/>
              <a:stCxn id="7" idx="5"/>
            </p:cNvCxnSpPr>
            <p:nvPr/>
          </p:nvCxnSpPr>
          <p:spPr>
            <a:xfrm>
              <a:off x="4902131" y="6287091"/>
              <a:ext cx="2151813" cy="287020"/>
            </a:xfrm>
            <a:prstGeom prst="line">
              <a:avLst/>
            </a:prstGeom>
            <a:noFill/>
            <a:ln w="635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53915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FFEB5F-4A29-4199-C099-24DD9AB4FE24}"/>
            </a:ext>
          </a:extLst>
        </p:cNvPr>
        <p:cNvGrpSpPr/>
        <p:nvPr/>
      </p:nvGrpSpPr>
      <p:grpSpPr>
        <a:xfrm>
          <a:off x="0" y="0"/>
          <a:ext cx="0" cy="0"/>
          <a:chOff x="0" y="0"/>
          <a:chExt cx="0" cy="0"/>
        </a:xfrm>
      </p:grpSpPr>
      <p:pic>
        <p:nvPicPr>
          <p:cNvPr id="8" name="Image 7" descr="Une image contenant texte, capture d’écran, diagramme, Police&#10;&#10;Le contenu généré par l’IA peut être incorrect.">
            <a:extLst>
              <a:ext uri="{FF2B5EF4-FFF2-40B4-BE49-F238E27FC236}">
                <a16:creationId xmlns:a16="http://schemas.microsoft.com/office/drawing/2014/main" id="{C06DB42A-138E-010A-BFE5-D392D7FC42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621" y="270395"/>
            <a:ext cx="4072379" cy="6464759"/>
          </a:xfrm>
          <a:prstGeom prst="rect">
            <a:avLst/>
          </a:prstGeom>
          <a:ln w="12700">
            <a:solidFill>
              <a:schemeClr val="tx1"/>
            </a:solidFill>
          </a:ln>
        </p:spPr>
      </p:pic>
      <p:sp>
        <p:nvSpPr>
          <p:cNvPr id="4" name="ZoneTexte 3">
            <a:extLst>
              <a:ext uri="{FF2B5EF4-FFF2-40B4-BE49-F238E27FC236}">
                <a16:creationId xmlns:a16="http://schemas.microsoft.com/office/drawing/2014/main" id="{D4FD4801-F5C0-7652-8DC7-AA42BD7292DC}"/>
              </a:ext>
            </a:extLst>
          </p:cNvPr>
          <p:cNvSpPr txBox="1"/>
          <p:nvPr/>
        </p:nvSpPr>
        <p:spPr>
          <a:xfrm>
            <a:off x="4611834" y="2467486"/>
            <a:ext cx="2674407" cy="3108543"/>
          </a:xfrm>
          <a:prstGeom prst="rect">
            <a:avLst/>
          </a:prstGeom>
          <a:noFill/>
          <a:ln w="53975">
            <a:solidFill>
              <a:srgbClr val="FF0000"/>
            </a:solidFill>
          </a:ln>
        </p:spPr>
        <p:txBody>
          <a:bodyPr wrap="square" rtlCol="0">
            <a:spAutoFit/>
          </a:bodyPr>
          <a:lstStyle/>
          <a:p>
            <a:pPr algn="ctr"/>
            <a:r>
              <a:rPr lang="fr-FR" sz="2800" b="1" dirty="0">
                <a:solidFill>
                  <a:srgbClr val="FF0000"/>
                </a:solidFill>
              </a:rPr>
              <a:t>Jusqu’en 2025, 100% des guerres se déclenchent durant les phases d’amplification</a:t>
            </a:r>
          </a:p>
        </p:txBody>
      </p:sp>
      <p:sp>
        <p:nvSpPr>
          <p:cNvPr id="5" name="ZoneTexte 4">
            <a:extLst>
              <a:ext uri="{FF2B5EF4-FFF2-40B4-BE49-F238E27FC236}">
                <a16:creationId xmlns:a16="http://schemas.microsoft.com/office/drawing/2014/main" id="{BCFF378C-7A3F-79F6-BBC9-7E5A77CF3B2A}"/>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Conflit israélo-arabe</a:t>
            </a:r>
          </a:p>
        </p:txBody>
      </p:sp>
      <p:sp>
        <p:nvSpPr>
          <p:cNvPr id="2" name="ZoneTexte 1">
            <a:extLst>
              <a:ext uri="{FF2B5EF4-FFF2-40B4-BE49-F238E27FC236}">
                <a16:creationId xmlns:a16="http://schemas.microsoft.com/office/drawing/2014/main" id="{03E92343-F2F4-9D87-F9F4-8B2CFAD5A576}"/>
              </a:ext>
            </a:extLst>
          </p:cNvPr>
          <p:cNvSpPr txBox="1"/>
          <p:nvPr/>
        </p:nvSpPr>
        <p:spPr>
          <a:xfrm>
            <a:off x="352040" y="755376"/>
            <a:ext cx="5123474" cy="923330"/>
          </a:xfrm>
          <a:prstGeom prst="rect">
            <a:avLst/>
          </a:prstGeom>
          <a:solidFill>
            <a:schemeClr val="accent5">
              <a:lumMod val="60000"/>
              <a:lumOff val="40000"/>
            </a:schemeClr>
          </a:solidFill>
          <a:ln w="19050">
            <a:solidFill>
              <a:schemeClr val="accent1"/>
            </a:solidFill>
          </a:ln>
        </p:spPr>
        <p:txBody>
          <a:bodyPr wrap="square" rtlCol="0">
            <a:spAutoFit/>
          </a:bodyPr>
          <a:lstStyle/>
          <a:p>
            <a:pPr algn="just"/>
            <a:r>
              <a:rPr lang="fr-FR" b="1" dirty="0"/>
              <a:t>Une guerre est un conflit armé de plus de 1000 morts/an suivant la définition UCDP (Uppsala </a:t>
            </a:r>
            <a:r>
              <a:rPr lang="fr-FR" b="1" dirty="0" err="1"/>
              <a:t>Conflict</a:t>
            </a:r>
            <a:r>
              <a:rPr lang="fr-FR" b="1" dirty="0"/>
              <a:t> Data Program)</a:t>
            </a:r>
          </a:p>
        </p:txBody>
      </p:sp>
      <p:pic>
        <p:nvPicPr>
          <p:cNvPr id="13" name="Image 12" descr="Une image contenant texte, capture d’écran, nombre, Police&#10;&#10;Le contenu généré par l’IA peut être incorrect.">
            <a:extLst>
              <a:ext uri="{FF2B5EF4-FFF2-40B4-BE49-F238E27FC236}">
                <a16:creationId xmlns:a16="http://schemas.microsoft.com/office/drawing/2014/main" id="{CA1650FA-068D-9A5A-B531-E206F808C7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0167" y="969809"/>
            <a:ext cx="4312965" cy="5765345"/>
          </a:xfrm>
          <a:prstGeom prst="rect">
            <a:avLst/>
          </a:prstGeom>
        </p:spPr>
      </p:pic>
    </p:spTree>
    <p:extLst>
      <p:ext uri="{BB962C8B-B14F-4D97-AF65-F5344CB8AC3E}">
        <p14:creationId xmlns:p14="http://schemas.microsoft.com/office/powerpoint/2010/main" val="75910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7E2EA-78A1-A2B4-9B3C-A15E2F8D502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1E2C0F0-506F-3983-15A7-386AFA50BF48}"/>
              </a:ext>
            </a:extLst>
          </p:cNvPr>
          <p:cNvSpPr txBox="1"/>
          <p:nvPr/>
        </p:nvSpPr>
        <p:spPr>
          <a:xfrm>
            <a:off x="108851" y="21771"/>
            <a:ext cx="4702628" cy="523220"/>
          </a:xfrm>
          <a:prstGeom prst="rect">
            <a:avLst/>
          </a:prstGeom>
          <a:solidFill>
            <a:schemeClr val="accent5">
              <a:lumMod val="40000"/>
              <a:lumOff val="60000"/>
            </a:schemeClr>
          </a:solidFill>
          <a:ln w="19050">
            <a:solidFill>
              <a:schemeClr val="accent1"/>
            </a:solidFill>
          </a:ln>
        </p:spPr>
        <p:txBody>
          <a:bodyPr wrap="square" rtlCol="0">
            <a:spAutoFit/>
          </a:bodyPr>
          <a:lstStyle/>
          <a:p>
            <a:pPr algn="just"/>
            <a:r>
              <a:rPr lang="fr-FR" sz="1400" b="1" dirty="0"/>
              <a:t>Ce contexte est limité aux guerres qui se déroulent en Europe (sur le sol européen)</a:t>
            </a:r>
          </a:p>
        </p:txBody>
      </p:sp>
      <p:sp>
        <p:nvSpPr>
          <p:cNvPr id="3" name="ZoneTexte 2">
            <a:extLst>
              <a:ext uri="{FF2B5EF4-FFF2-40B4-BE49-F238E27FC236}">
                <a16:creationId xmlns:a16="http://schemas.microsoft.com/office/drawing/2014/main" id="{CB7D10B0-3B1C-C689-4765-640EE38AF074}"/>
              </a:ext>
            </a:extLst>
          </p:cNvPr>
          <p:cNvSpPr txBox="1"/>
          <p:nvPr/>
        </p:nvSpPr>
        <p:spPr>
          <a:xfrm>
            <a:off x="4361310" y="1742830"/>
            <a:ext cx="2674407" cy="2246769"/>
          </a:xfrm>
          <a:prstGeom prst="rect">
            <a:avLst/>
          </a:prstGeom>
          <a:noFill/>
          <a:ln w="63500">
            <a:solidFill>
              <a:srgbClr val="00B0F0"/>
            </a:solidFill>
          </a:ln>
        </p:spPr>
        <p:txBody>
          <a:bodyPr wrap="square" rtlCol="0">
            <a:spAutoFit/>
          </a:bodyPr>
          <a:lstStyle/>
          <a:p>
            <a:pPr algn="ctr"/>
            <a:r>
              <a:rPr lang="fr-FR" sz="2800" b="1" dirty="0">
                <a:solidFill>
                  <a:schemeClr val="tx2">
                    <a:lumMod val="50000"/>
                    <a:lumOff val="50000"/>
                  </a:schemeClr>
                </a:solidFill>
              </a:rPr>
              <a:t>Sur 9 Guerres, 8 éclatent durant les phases d’amplification</a:t>
            </a:r>
          </a:p>
        </p:txBody>
      </p:sp>
      <p:sp>
        <p:nvSpPr>
          <p:cNvPr id="4" name="ZoneTexte 3">
            <a:extLst>
              <a:ext uri="{FF2B5EF4-FFF2-40B4-BE49-F238E27FC236}">
                <a16:creationId xmlns:a16="http://schemas.microsoft.com/office/drawing/2014/main" id="{0D3C7D5B-1C6D-649F-7B4F-2C679286EE43}"/>
              </a:ext>
            </a:extLst>
          </p:cNvPr>
          <p:cNvSpPr txBox="1"/>
          <p:nvPr/>
        </p:nvSpPr>
        <p:spPr>
          <a:xfrm>
            <a:off x="4401492" y="4184352"/>
            <a:ext cx="2674407" cy="1384995"/>
          </a:xfrm>
          <a:prstGeom prst="rect">
            <a:avLst/>
          </a:prstGeom>
          <a:noFill/>
          <a:ln w="53975">
            <a:solidFill>
              <a:srgbClr val="FF0000"/>
            </a:solidFill>
          </a:ln>
        </p:spPr>
        <p:txBody>
          <a:bodyPr wrap="square" rtlCol="0">
            <a:spAutoFit/>
          </a:bodyPr>
          <a:lstStyle/>
          <a:p>
            <a:pPr algn="ctr"/>
            <a:r>
              <a:rPr lang="fr-FR" sz="2800" b="1" dirty="0">
                <a:solidFill>
                  <a:srgbClr val="FF0000"/>
                </a:solidFill>
              </a:rPr>
              <a:t>89% durant les phases d’amplification</a:t>
            </a:r>
          </a:p>
        </p:txBody>
      </p:sp>
      <p:sp>
        <p:nvSpPr>
          <p:cNvPr id="6" name="ZoneTexte 5">
            <a:extLst>
              <a:ext uri="{FF2B5EF4-FFF2-40B4-BE49-F238E27FC236}">
                <a16:creationId xmlns:a16="http://schemas.microsoft.com/office/drawing/2014/main" id="{C01B4AAD-929C-CB1B-7AB8-36A97FF8E4C2}"/>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Europe</a:t>
            </a:r>
          </a:p>
        </p:txBody>
      </p:sp>
      <p:pic>
        <p:nvPicPr>
          <p:cNvPr id="9" name="Image 8" descr="Une image contenant texte, capture d’écran, Police, conception&#10;&#10;Le contenu généré par l’IA peut être incorrect.">
            <a:extLst>
              <a:ext uri="{FF2B5EF4-FFF2-40B4-BE49-F238E27FC236}">
                <a16:creationId xmlns:a16="http://schemas.microsoft.com/office/drawing/2014/main" id="{D7478BE7-EF77-6D95-40C8-565E6062F1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711" y="630930"/>
            <a:ext cx="3831778" cy="6043383"/>
          </a:xfrm>
          <a:prstGeom prst="rect">
            <a:avLst/>
          </a:prstGeom>
          <a:ln w="12700">
            <a:solidFill>
              <a:schemeClr val="accent1"/>
            </a:solidFill>
          </a:ln>
        </p:spPr>
      </p:pic>
      <p:pic>
        <p:nvPicPr>
          <p:cNvPr id="13" name="Image 12" descr="Une image contenant texte, capture d’écran, Police, nombre&#10;&#10;Le contenu généré par l’IA peut être incorrect.">
            <a:extLst>
              <a:ext uri="{FF2B5EF4-FFF2-40B4-BE49-F238E27FC236}">
                <a16:creationId xmlns:a16="http://schemas.microsoft.com/office/drawing/2014/main" id="{B36DAEBF-0F75-48FA-1D89-01880D326E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7538" y="1043760"/>
            <a:ext cx="4660029" cy="5460457"/>
          </a:xfrm>
          <a:prstGeom prst="rect">
            <a:avLst/>
          </a:prstGeom>
        </p:spPr>
      </p:pic>
    </p:spTree>
    <p:extLst>
      <p:ext uri="{BB962C8B-B14F-4D97-AF65-F5344CB8AC3E}">
        <p14:creationId xmlns:p14="http://schemas.microsoft.com/office/powerpoint/2010/main" val="411377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041D-1600-674F-425B-FC18394CB2F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05D18FB-3578-8AAE-E0E8-EAA314C7D60D}"/>
              </a:ext>
            </a:extLst>
          </p:cNvPr>
          <p:cNvSpPr txBox="1"/>
          <p:nvPr/>
        </p:nvSpPr>
        <p:spPr>
          <a:xfrm>
            <a:off x="4844140" y="963211"/>
            <a:ext cx="2441710" cy="1569660"/>
          </a:xfrm>
          <a:prstGeom prst="rect">
            <a:avLst/>
          </a:prstGeom>
          <a:noFill/>
          <a:ln w="63500">
            <a:solidFill>
              <a:srgbClr val="00B0F0"/>
            </a:solidFill>
          </a:ln>
        </p:spPr>
        <p:txBody>
          <a:bodyPr wrap="square" rtlCol="0">
            <a:spAutoFit/>
          </a:bodyPr>
          <a:lstStyle/>
          <a:p>
            <a:pPr algn="ctr"/>
            <a:r>
              <a:rPr lang="fr-FR" sz="2400" b="1" dirty="0">
                <a:solidFill>
                  <a:schemeClr val="tx2">
                    <a:lumMod val="50000"/>
                    <a:lumOff val="50000"/>
                  </a:schemeClr>
                </a:solidFill>
              </a:rPr>
              <a:t>Sur 9 Guerres, 8 éclatent durant les phases d’amplification</a:t>
            </a:r>
          </a:p>
        </p:txBody>
      </p:sp>
      <p:sp>
        <p:nvSpPr>
          <p:cNvPr id="4" name="ZoneTexte 3">
            <a:extLst>
              <a:ext uri="{FF2B5EF4-FFF2-40B4-BE49-F238E27FC236}">
                <a16:creationId xmlns:a16="http://schemas.microsoft.com/office/drawing/2014/main" id="{65A72834-4442-5449-0A9B-4A2F0813D66C}"/>
              </a:ext>
            </a:extLst>
          </p:cNvPr>
          <p:cNvSpPr txBox="1"/>
          <p:nvPr/>
        </p:nvSpPr>
        <p:spPr>
          <a:xfrm>
            <a:off x="4844141" y="3136079"/>
            <a:ext cx="2318660" cy="1200329"/>
          </a:xfrm>
          <a:prstGeom prst="rect">
            <a:avLst/>
          </a:prstGeom>
          <a:noFill/>
          <a:ln w="53975">
            <a:solidFill>
              <a:srgbClr val="FF0000"/>
            </a:solidFill>
          </a:ln>
        </p:spPr>
        <p:txBody>
          <a:bodyPr wrap="square" rtlCol="0">
            <a:spAutoFit/>
          </a:bodyPr>
          <a:lstStyle/>
          <a:p>
            <a:pPr algn="ctr"/>
            <a:r>
              <a:rPr lang="fr-FR" sz="2400" b="1" dirty="0">
                <a:solidFill>
                  <a:srgbClr val="FF0000"/>
                </a:solidFill>
              </a:rPr>
              <a:t>89% durant les phases d’amplification</a:t>
            </a:r>
          </a:p>
        </p:txBody>
      </p:sp>
      <p:sp>
        <p:nvSpPr>
          <p:cNvPr id="6" name="ZoneTexte 5">
            <a:extLst>
              <a:ext uri="{FF2B5EF4-FFF2-40B4-BE49-F238E27FC236}">
                <a16:creationId xmlns:a16="http://schemas.microsoft.com/office/drawing/2014/main" id="{CD827103-2BC3-537A-E642-970DA23A2A79}"/>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Russie</a:t>
            </a:r>
          </a:p>
        </p:txBody>
      </p:sp>
      <p:pic>
        <p:nvPicPr>
          <p:cNvPr id="8" name="Image 7" descr="Une image contenant texte, capture d’écran, Police, Parallèle&#10;&#10;Le contenu généré par l’IA peut être incorrect.">
            <a:extLst>
              <a:ext uri="{FF2B5EF4-FFF2-40B4-BE49-F238E27FC236}">
                <a16:creationId xmlns:a16="http://schemas.microsoft.com/office/drawing/2014/main" id="{4DCF98EB-34E6-BB4A-79C9-BCC0B3B555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724" y="492634"/>
            <a:ext cx="4426616" cy="5888352"/>
          </a:xfrm>
          <a:prstGeom prst="rect">
            <a:avLst/>
          </a:prstGeom>
          <a:ln w="12700">
            <a:solidFill>
              <a:schemeClr val="accent1"/>
            </a:solidFill>
            <a:prstDash val="sysDash"/>
          </a:ln>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9594A392-231D-9FA9-BBCC-6582AA3FE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227" y="1143110"/>
            <a:ext cx="4378049" cy="5606976"/>
          </a:xfrm>
          <a:prstGeom prst="rect">
            <a:avLst/>
          </a:prstGeom>
        </p:spPr>
      </p:pic>
      <p:grpSp>
        <p:nvGrpSpPr>
          <p:cNvPr id="28" name="Groupe 27">
            <a:extLst>
              <a:ext uri="{FF2B5EF4-FFF2-40B4-BE49-F238E27FC236}">
                <a16:creationId xmlns:a16="http://schemas.microsoft.com/office/drawing/2014/main" id="{9A9DB585-190D-DD44-6760-9B70DFAAC9F5}"/>
              </a:ext>
            </a:extLst>
          </p:cNvPr>
          <p:cNvGrpSpPr/>
          <p:nvPr/>
        </p:nvGrpSpPr>
        <p:grpSpPr>
          <a:xfrm>
            <a:off x="1730827" y="2079171"/>
            <a:ext cx="5431974" cy="4554281"/>
            <a:chOff x="1730827" y="2079171"/>
            <a:chExt cx="5431974" cy="4554281"/>
          </a:xfrm>
        </p:grpSpPr>
        <p:sp>
          <p:nvSpPr>
            <p:cNvPr id="5" name="Ellipse 4">
              <a:extLst>
                <a:ext uri="{FF2B5EF4-FFF2-40B4-BE49-F238E27FC236}">
                  <a16:creationId xmlns:a16="http://schemas.microsoft.com/office/drawing/2014/main" id="{C7045712-A953-5466-554A-A4031C4A5D4F}"/>
                </a:ext>
              </a:extLst>
            </p:cNvPr>
            <p:cNvSpPr/>
            <p:nvPr/>
          </p:nvSpPr>
          <p:spPr>
            <a:xfrm>
              <a:off x="1730828" y="2079171"/>
              <a:ext cx="892629" cy="649188"/>
            </a:xfrm>
            <a:prstGeom prst="ellipse">
              <a:avLst/>
            </a:prstGeom>
            <a:noFill/>
            <a:ln w="53975">
              <a:solidFill>
                <a:srgbClr val="FF0000"/>
              </a:solidFill>
              <a:prstDash val="sysDash"/>
            </a:ln>
          </p:spPr>
          <p:txBody>
            <a:bodyPr wrap="square" rtlCol="0">
              <a:spAutoFit/>
            </a:bodyPr>
            <a:lstStyle/>
            <a:p>
              <a:pPr algn="ctr"/>
              <a:endParaRPr lang="fr-FR" sz="2400" b="1">
                <a:solidFill>
                  <a:srgbClr val="FF0000"/>
                </a:solidFill>
              </a:endParaRPr>
            </a:p>
          </p:txBody>
        </p:sp>
        <p:sp>
          <p:nvSpPr>
            <p:cNvPr id="7" name="Ellipse 6">
              <a:extLst>
                <a:ext uri="{FF2B5EF4-FFF2-40B4-BE49-F238E27FC236}">
                  <a16:creationId xmlns:a16="http://schemas.microsoft.com/office/drawing/2014/main" id="{8B2A2E5D-A1A3-7C5B-8D0F-6BB9E57EE4B0}"/>
                </a:ext>
              </a:extLst>
            </p:cNvPr>
            <p:cNvSpPr/>
            <p:nvPr/>
          </p:nvSpPr>
          <p:spPr>
            <a:xfrm>
              <a:off x="1807028" y="3087055"/>
              <a:ext cx="892629" cy="649188"/>
            </a:xfrm>
            <a:prstGeom prst="ellipse">
              <a:avLst/>
            </a:prstGeom>
            <a:noFill/>
            <a:ln w="53975">
              <a:solidFill>
                <a:srgbClr val="FF0000"/>
              </a:solidFill>
              <a:prstDash val="sysDash"/>
            </a:ln>
          </p:spPr>
          <p:txBody>
            <a:bodyPr wrap="square" rtlCol="0">
              <a:spAutoFit/>
            </a:bodyPr>
            <a:lstStyle/>
            <a:p>
              <a:pPr algn="ctr"/>
              <a:endParaRPr lang="fr-FR" sz="2400" b="1">
                <a:solidFill>
                  <a:srgbClr val="FF0000"/>
                </a:solidFill>
              </a:endParaRPr>
            </a:p>
          </p:txBody>
        </p:sp>
        <p:sp>
          <p:nvSpPr>
            <p:cNvPr id="9" name="Ellipse 8">
              <a:extLst>
                <a:ext uri="{FF2B5EF4-FFF2-40B4-BE49-F238E27FC236}">
                  <a16:creationId xmlns:a16="http://schemas.microsoft.com/office/drawing/2014/main" id="{C61A5DDA-F5CF-128A-1701-8CFB910F0F94}"/>
                </a:ext>
              </a:extLst>
            </p:cNvPr>
            <p:cNvSpPr/>
            <p:nvPr/>
          </p:nvSpPr>
          <p:spPr>
            <a:xfrm>
              <a:off x="1730827" y="3580890"/>
              <a:ext cx="892629" cy="649188"/>
            </a:xfrm>
            <a:prstGeom prst="ellipse">
              <a:avLst/>
            </a:prstGeom>
            <a:noFill/>
            <a:ln w="53975">
              <a:solidFill>
                <a:srgbClr val="FF0000"/>
              </a:solidFill>
              <a:prstDash val="sysDash"/>
            </a:ln>
          </p:spPr>
          <p:txBody>
            <a:bodyPr wrap="square" rtlCol="0">
              <a:spAutoFit/>
            </a:bodyPr>
            <a:lstStyle/>
            <a:p>
              <a:pPr algn="ctr"/>
              <a:endParaRPr lang="fr-FR" sz="2400" b="1">
                <a:solidFill>
                  <a:srgbClr val="FF0000"/>
                </a:solidFill>
              </a:endParaRPr>
            </a:p>
          </p:txBody>
        </p:sp>
        <p:cxnSp>
          <p:nvCxnSpPr>
            <p:cNvPr id="12" name="Connecteur droit 11">
              <a:extLst>
                <a:ext uri="{FF2B5EF4-FFF2-40B4-BE49-F238E27FC236}">
                  <a16:creationId xmlns:a16="http://schemas.microsoft.com/office/drawing/2014/main" id="{1B8250CC-E0E2-24FA-8DE8-B361BC374F1E}"/>
                </a:ext>
              </a:extLst>
            </p:cNvPr>
            <p:cNvCxnSpPr>
              <a:cxnSpLocks/>
            </p:cNvCxnSpPr>
            <p:nvPr/>
          </p:nvCxnSpPr>
          <p:spPr>
            <a:xfrm>
              <a:off x="2623457" y="2532871"/>
              <a:ext cx="2269672" cy="2679593"/>
            </a:xfrm>
            <a:prstGeom prst="line">
              <a:avLst/>
            </a:prstGeom>
            <a:noFill/>
            <a:ln w="53975">
              <a:solidFill>
                <a:srgbClr val="FF0000"/>
              </a:solidFill>
              <a:prstDash val="sysDash"/>
            </a:ln>
          </p:spPr>
        </p:cxnSp>
        <p:cxnSp>
          <p:nvCxnSpPr>
            <p:cNvPr id="13" name="Connecteur droit 12">
              <a:extLst>
                <a:ext uri="{FF2B5EF4-FFF2-40B4-BE49-F238E27FC236}">
                  <a16:creationId xmlns:a16="http://schemas.microsoft.com/office/drawing/2014/main" id="{9DCD1F4A-E311-C9BF-F282-FC51D610148F}"/>
                </a:ext>
              </a:extLst>
            </p:cNvPr>
            <p:cNvCxnSpPr>
              <a:cxnSpLocks/>
            </p:cNvCxnSpPr>
            <p:nvPr/>
          </p:nvCxnSpPr>
          <p:spPr>
            <a:xfrm>
              <a:off x="2666870" y="3394260"/>
              <a:ext cx="2177270" cy="2099526"/>
            </a:xfrm>
            <a:prstGeom prst="line">
              <a:avLst/>
            </a:prstGeom>
            <a:noFill/>
            <a:ln w="53975">
              <a:solidFill>
                <a:srgbClr val="FF0000"/>
              </a:solidFill>
              <a:prstDash val="sysDash"/>
            </a:ln>
          </p:spPr>
        </p:cxnSp>
        <p:cxnSp>
          <p:nvCxnSpPr>
            <p:cNvPr id="15" name="Connecteur droit 14">
              <a:extLst>
                <a:ext uri="{FF2B5EF4-FFF2-40B4-BE49-F238E27FC236}">
                  <a16:creationId xmlns:a16="http://schemas.microsoft.com/office/drawing/2014/main" id="{E1E72AE7-DD08-E934-B434-6EA74AD984E3}"/>
                </a:ext>
              </a:extLst>
            </p:cNvPr>
            <p:cNvCxnSpPr>
              <a:cxnSpLocks/>
              <a:endCxn id="3" idx="1"/>
            </p:cNvCxnSpPr>
            <p:nvPr/>
          </p:nvCxnSpPr>
          <p:spPr>
            <a:xfrm>
              <a:off x="2623456" y="3905484"/>
              <a:ext cx="2220685" cy="1758472"/>
            </a:xfrm>
            <a:prstGeom prst="line">
              <a:avLst/>
            </a:prstGeom>
            <a:noFill/>
            <a:ln w="53975">
              <a:solidFill>
                <a:srgbClr val="FF0000"/>
              </a:solidFill>
              <a:prstDash val="sysDash"/>
            </a:ln>
          </p:spPr>
        </p:cxnSp>
        <p:sp>
          <p:nvSpPr>
            <p:cNvPr id="3" name="ZoneTexte 2">
              <a:extLst>
                <a:ext uri="{FF2B5EF4-FFF2-40B4-BE49-F238E27FC236}">
                  <a16:creationId xmlns:a16="http://schemas.microsoft.com/office/drawing/2014/main" id="{85B58316-11AA-D405-C1D1-E1E8A13387A0}"/>
                </a:ext>
              </a:extLst>
            </p:cNvPr>
            <p:cNvSpPr txBox="1"/>
            <p:nvPr/>
          </p:nvSpPr>
          <p:spPr>
            <a:xfrm>
              <a:off x="4844141" y="4694460"/>
              <a:ext cx="2318660" cy="1938992"/>
            </a:xfrm>
            <a:prstGeom prst="rect">
              <a:avLst/>
            </a:prstGeom>
            <a:noFill/>
            <a:ln w="53975">
              <a:solidFill>
                <a:srgbClr val="FF0000"/>
              </a:solidFill>
            </a:ln>
          </p:spPr>
          <p:txBody>
            <a:bodyPr wrap="square" rtlCol="0">
              <a:spAutoFit/>
            </a:bodyPr>
            <a:lstStyle/>
            <a:p>
              <a:pPr algn="ctr"/>
              <a:r>
                <a:rPr lang="fr-FR" sz="2400" b="1" dirty="0">
                  <a:solidFill>
                    <a:srgbClr val="FF0000"/>
                  </a:solidFill>
                </a:rPr>
                <a:t>Il y a plusieurs guerres qui éclatent dans la même phase d’amplification</a:t>
              </a:r>
            </a:p>
          </p:txBody>
        </p:sp>
      </p:grpSp>
    </p:spTree>
    <p:extLst>
      <p:ext uri="{BB962C8B-B14F-4D97-AF65-F5344CB8AC3E}">
        <p14:creationId xmlns:p14="http://schemas.microsoft.com/office/powerpoint/2010/main" val="24888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79F2-2F3B-CE13-1CE7-44F372F89D18}"/>
            </a:ext>
          </a:extLst>
        </p:cNvPr>
        <p:cNvGrpSpPr/>
        <p:nvPr/>
      </p:nvGrpSpPr>
      <p:grpSpPr>
        <a:xfrm>
          <a:off x="0" y="0"/>
          <a:ext cx="0" cy="0"/>
          <a:chOff x="0" y="0"/>
          <a:chExt cx="0" cy="0"/>
        </a:xfrm>
      </p:grpSpPr>
      <p:pic>
        <p:nvPicPr>
          <p:cNvPr id="5" name="Image 4" descr="Une image contenant texte, capture d’écran, nombre, Police&#10;&#10;Le contenu généré par l’IA peut être incorrect.">
            <a:extLst>
              <a:ext uri="{FF2B5EF4-FFF2-40B4-BE49-F238E27FC236}">
                <a16:creationId xmlns:a16="http://schemas.microsoft.com/office/drawing/2014/main" id="{CAAA506A-8038-8EAD-D9A3-4D7501DFB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0935" y="959340"/>
            <a:ext cx="3883362" cy="4788320"/>
          </a:xfrm>
          <a:prstGeom prst="rect">
            <a:avLst/>
          </a:prstGeom>
        </p:spPr>
      </p:pic>
      <p:pic>
        <p:nvPicPr>
          <p:cNvPr id="7" name="Image 6" descr="Une image contenant texte, capture d’écran, nombre, Police&#10;&#10;Le contenu généré par l’IA peut être incorrect.">
            <a:extLst>
              <a:ext uri="{FF2B5EF4-FFF2-40B4-BE49-F238E27FC236}">
                <a16:creationId xmlns:a16="http://schemas.microsoft.com/office/drawing/2014/main" id="{58FF7932-D8AF-2B51-FFB1-FE0B6835A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056" y="1345514"/>
            <a:ext cx="3450770" cy="5098833"/>
          </a:xfrm>
          <a:prstGeom prst="rect">
            <a:avLst/>
          </a:prstGeom>
        </p:spPr>
      </p:pic>
      <p:sp>
        <p:nvSpPr>
          <p:cNvPr id="2" name="ZoneTexte 1">
            <a:extLst>
              <a:ext uri="{FF2B5EF4-FFF2-40B4-BE49-F238E27FC236}">
                <a16:creationId xmlns:a16="http://schemas.microsoft.com/office/drawing/2014/main" id="{012FDB67-C8E2-4AF6-52F3-D7EDE8D3A0EB}"/>
              </a:ext>
            </a:extLst>
          </p:cNvPr>
          <p:cNvSpPr txBox="1"/>
          <p:nvPr/>
        </p:nvSpPr>
        <p:spPr>
          <a:xfrm>
            <a:off x="4361310" y="1742830"/>
            <a:ext cx="2674407" cy="2246769"/>
          </a:xfrm>
          <a:prstGeom prst="rect">
            <a:avLst/>
          </a:prstGeom>
          <a:solidFill>
            <a:schemeClr val="bg1"/>
          </a:solidFill>
          <a:ln w="63500">
            <a:solidFill>
              <a:srgbClr val="00B0F0"/>
            </a:solidFill>
          </a:ln>
        </p:spPr>
        <p:txBody>
          <a:bodyPr wrap="square" rtlCol="0">
            <a:spAutoFit/>
          </a:bodyPr>
          <a:lstStyle/>
          <a:p>
            <a:pPr algn="ctr"/>
            <a:r>
              <a:rPr lang="fr-FR" sz="2800" b="1" dirty="0">
                <a:solidFill>
                  <a:schemeClr val="tx2">
                    <a:lumMod val="50000"/>
                    <a:lumOff val="50000"/>
                  </a:schemeClr>
                </a:solidFill>
              </a:rPr>
              <a:t>Sur 28 Guerres, 24 éclatent durant les phases d’amplification</a:t>
            </a:r>
          </a:p>
        </p:txBody>
      </p:sp>
      <p:sp>
        <p:nvSpPr>
          <p:cNvPr id="4" name="ZoneTexte 3">
            <a:extLst>
              <a:ext uri="{FF2B5EF4-FFF2-40B4-BE49-F238E27FC236}">
                <a16:creationId xmlns:a16="http://schemas.microsoft.com/office/drawing/2014/main" id="{3A414A00-9AA9-4C56-3249-3EF4A07D037D}"/>
              </a:ext>
            </a:extLst>
          </p:cNvPr>
          <p:cNvSpPr txBox="1"/>
          <p:nvPr/>
        </p:nvSpPr>
        <p:spPr>
          <a:xfrm>
            <a:off x="4401492" y="4184352"/>
            <a:ext cx="2674407" cy="1384995"/>
          </a:xfrm>
          <a:prstGeom prst="rect">
            <a:avLst/>
          </a:prstGeom>
          <a:solidFill>
            <a:schemeClr val="bg1"/>
          </a:solidFill>
          <a:ln w="53975">
            <a:solidFill>
              <a:srgbClr val="FF0000"/>
            </a:solidFill>
          </a:ln>
        </p:spPr>
        <p:txBody>
          <a:bodyPr wrap="square" rtlCol="0">
            <a:spAutoFit/>
          </a:bodyPr>
          <a:lstStyle/>
          <a:p>
            <a:pPr algn="ctr"/>
            <a:r>
              <a:rPr lang="fr-FR" sz="2800" b="1" dirty="0">
                <a:solidFill>
                  <a:srgbClr val="FF0000"/>
                </a:solidFill>
              </a:rPr>
              <a:t>86% durant les phases d’amplification</a:t>
            </a:r>
          </a:p>
        </p:txBody>
      </p:sp>
      <p:sp>
        <p:nvSpPr>
          <p:cNvPr id="6" name="ZoneTexte 5">
            <a:extLst>
              <a:ext uri="{FF2B5EF4-FFF2-40B4-BE49-F238E27FC236}">
                <a16:creationId xmlns:a16="http://schemas.microsoft.com/office/drawing/2014/main" id="{F3E177BA-1779-5FB3-CAB6-FE7A86115E7B}"/>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Monde</a:t>
            </a:r>
          </a:p>
        </p:txBody>
      </p:sp>
      <p:pic>
        <p:nvPicPr>
          <p:cNvPr id="9" name="Image 8" descr="Une image contenant texte, capture d’écran, Police&#10;&#10;Le contenu généré par l’IA peut être incorrect.">
            <a:extLst>
              <a:ext uri="{FF2B5EF4-FFF2-40B4-BE49-F238E27FC236}">
                <a16:creationId xmlns:a16="http://schemas.microsoft.com/office/drawing/2014/main" id="{E87CB1E7-3F89-CC75-6F94-3E4B2721E8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173" y="103653"/>
            <a:ext cx="4134559" cy="6563467"/>
          </a:xfrm>
          <a:prstGeom prst="rect">
            <a:avLst/>
          </a:prstGeom>
          <a:ln w="12700">
            <a:solidFill>
              <a:schemeClr val="accent1"/>
            </a:solidFill>
          </a:ln>
        </p:spPr>
      </p:pic>
    </p:spTree>
    <p:extLst>
      <p:ext uri="{BB962C8B-B14F-4D97-AF65-F5344CB8AC3E}">
        <p14:creationId xmlns:p14="http://schemas.microsoft.com/office/powerpoint/2010/main" val="19086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6F7C-0EB8-4A91-E6FC-B9C9EA760845}"/>
            </a:ext>
          </a:extLst>
        </p:cNvPr>
        <p:cNvGrpSpPr/>
        <p:nvPr/>
      </p:nvGrpSpPr>
      <p:grpSpPr>
        <a:xfrm>
          <a:off x="0" y="0"/>
          <a:ext cx="0" cy="0"/>
          <a:chOff x="0" y="0"/>
          <a:chExt cx="0" cy="0"/>
        </a:xfrm>
      </p:grpSpPr>
      <p:pic>
        <p:nvPicPr>
          <p:cNvPr id="3" name="Image 2" descr="Une image contenant texte, capture d’écran, Police, diagramme&#10;&#10;Le contenu généré par l’IA peut être incorrect.">
            <a:extLst>
              <a:ext uri="{FF2B5EF4-FFF2-40B4-BE49-F238E27FC236}">
                <a16:creationId xmlns:a16="http://schemas.microsoft.com/office/drawing/2014/main" id="{8F2EC1CA-398C-1525-905A-CFE889F985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487" y="192481"/>
            <a:ext cx="4068556" cy="6458690"/>
          </a:xfrm>
          <a:prstGeom prst="rect">
            <a:avLst/>
          </a:prstGeom>
          <a:ln>
            <a:solidFill>
              <a:schemeClr val="accent1"/>
            </a:solidFill>
          </a:ln>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555073A0-73D7-729A-72E0-1C7766D1F8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0166" y="1034143"/>
            <a:ext cx="4767922" cy="5497284"/>
          </a:xfrm>
          <a:prstGeom prst="rect">
            <a:avLst/>
          </a:prstGeom>
        </p:spPr>
      </p:pic>
      <p:sp>
        <p:nvSpPr>
          <p:cNvPr id="2" name="ZoneTexte 1">
            <a:extLst>
              <a:ext uri="{FF2B5EF4-FFF2-40B4-BE49-F238E27FC236}">
                <a16:creationId xmlns:a16="http://schemas.microsoft.com/office/drawing/2014/main" id="{A66BA591-9DA5-5031-CBE8-0401F038BB13}"/>
              </a:ext>
            </a:extLst>
          </p:cNvPr>
          <p:cNvSpPr txBox="1"/>
          <p:nvPr/>
        </p:nvSpPr>
        <p:spPr>
          <a:xfrm>
            <a:off x="4383082" y="1742830"/>
            <a:ext cx="2674407" cy="2246769"/>
          </a:xfrm>
          <a:prstGeom prst="rect">
            <a:avLst/>
          </a:prstGeom>
          <a:noFill/>
          <a:ln w="63500">
            <a:solidFill>
              <a:srgbClr val="00B0F0"/>
            </a:solidFill>
          </a:ln>
        </p:spPr>
        <p:txBody>
          <a:bodyPr wrap="square" rtlCol="0">
            <a:spAutoFit/>
          </a:bodyPr>
          <a:lstStyle/>
          <a:p>
            <a:pPr algn="ctr"/>
            <a:r>
              <a:rPr lang="fr-FR" sz="2800" b="1" dirty="0">
                <a:solidFill>
                  <a:schemeClr val="tx2">
                    <a:lumMod val="50000"/>
                    <a:lumOff val="50000"/>
                  </a:schemeClr>
                </a:solidFill>
              </a:rPr>
              <a:t>Sur 6 Guerres, 5 éclatent durant les phases d’amplification</a:t>
            </a:r>
          </a:p>
        </p:txBody>
      </p:sp>
      <p:sp>
        <p:nvSpPr>
          <p:cNvPr id="4" name="ZoneTexte 3">
            <a:extLst>
              <a:ext uri="{FF2B5EF4-FFF2-40B4-BE49-F238E27FC236}">
                <a16:creationId xmlns:a16="http://schemas.microsoft.com/office/drawing/2014/main" id="{62EB133D-FD35-9874-F90F-E6C941CC19E9}"/>
              </a:ext>
            </a:extLst>
          </p:cNvPr>
          <p:cNvSpPr txBox="1"/>
          <p:nvPr/>
        </p:nvSpPr>
        <p:spPr>
          <a:xfrm>
            <a:off x="4401492" y="4184352"/>
            <a:ext cx="2674407" cy="1384995"/>
          </a:xfrm>
          <a:prstGeom prst="rect">
            <a:avLst/>
          </a:prstGeom>
          <a:noFill/>
          <a:ln w="53975">
            <a:solidFill>
              <a:srgbClr val="FF0000"/>
            </a:solidFill>
          </a:ln>
        </p:spPr>
        <p:txBody>
          <a:bodyPr wrap="square" rtlCol="0">
            <a:spAutoFit/>
          </a:bodyPr>
          <a:lstStyle/>
          <a:p>
            <a:pPr algn="ctr"/>
            <a:r>
              <a:rPr lang="fr-FR" sz="2800" b="1" dirty="0">
                <a:solidFill>
                  <a:srgbClr val="FF0000"/>
                </a:solidFill>
              </a:rPr>
              <a:t>83% durant les phases d’amplification</a:t>
            </a:r>
          </a:p>
        </p:txBody>
      </p:sp>
      <p:sp>
        <p:nvSpPr>
          <p:cNvPr id="6" name="ZoneTexte 5">
            <a:extLst>
              <a:ext uri="{FF2B5EF4-FFF2-40B4-BE49-F238E27FC236}">
                <a16:creationId xmlns:a16="http://schemas.microsoft.com/office/drawing/2014/main" id="{3CCDDCE1-13C7-6FD4-8AC8-703BA56FC237}"/>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Inde-Pakistan</a:t>
            </a:r>
          </a:p>
        </p:txBody>
      </p:sp>
    </p:spTree>
    <p:extLst>
      <p:ext uri="{BB962C8B-B14F-4D97-AF65-F5344CB8AC3E}">
        <p14:creationId xmlns:p14="http://schemas.microsoft.com/office/powerpoint/2010/main" val="24889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993C-B5C5-6600-0E36-927AD4C64D8A}"/>
            </a:ext>
          </a:extLst>
        </p:cNvPr>
        <p:cNvGrpSpPr/>
        <p:nvPr/>
      </p:nvGrpSpPr>
      <p:grpSpPr>
        <a:xfrm>
          <a:off x="0" y="0"/>
          <a:ext cx="0" cy="0"/>
          <a:chOff x="0" y="0"/>
          <a:chExt cx="0" cy="0"/>
        </a:xfrm>
      </p:grpSpPr>
      <p:pic>
        <p:nvPicPr>
          <p:cNvPr id="3" name="Image 2" descr="Une image contenant texte, capture d’écran, Police, logiciel&#10;&#10;Le contenu généré par l’IA peut être incorrect.">
            <a:extLst>
              <a:ext uri="{FF2B5EF4-FFF2-40B4-BE49-F238E27FC236}">
                <a16:creationId xmlns:a16="http://schemas.microsoft.com/office/drawing/2014/main" id="{B18E4B61-B79B-9CCE-3592-88705F66BA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282" y="166348"/>
            <a:ext cx="4082143" cy="6480258"/>
          </a:xfrm>
          <a:prstGeom prst="rect">
            <a:avLst/>
          </a:prstGeom>
          <a:ln>
            <a:solidFill>
              <a:schemeClr val="accent1"/>
            </a:solidFill>
          </a:ln>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D5ECC0EB-1118-6D82-BD1A-0F0DF75630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7769" y="1143000"/>
            <a:ext cx="4975379" cy="4223657"/>
          </a:xfrm>
          <a:prstGeom prst="rect">
            <a:avLst/>
          </a:prstGeom>
        </p:spPr>
      </p:pic>
      <p:sp>
        <p:nvSpPr>
          <p:cNvPr id="2" name="ZoneTexte 1">
            <a:extLst>
              <a:ext uri="{FF2B5EF4-FFF2-40B4-BE49-F238E27FC236}">
                <a16:creationId xmlns:a16="http://schemas.microsoft.com/office/drawing/2014/main" id="{2239C047-6B7E-5775-8A4F-F5220FE34E5F}"/>
              </a:ext>
            </a:extLst>
          </p:cNvPr>
          <p:cNvSpPr txBox="1"/>
          <p:nvPr/>
        </p:nvSpPr>
        <p:spPr>
          <a:xfrm>
            <a:off x="4328652" y="1405371"/>
            <a:ext cx="2674407" cy="2246769"/>
          </a:xfrm>
          <a:prstGeom prst="rect">
            <a:avLst/>
          </a:prstGeom>
          <a:noFill/>
          <a:ln w="63500">
            <a:solidFill>
              <a:srgbClr val="00B0F0"/>
            </a:solidFill>
          </a:ln>
        </p:spPr>
        <p:txBody>
          <a:bodyPr wrap="square" rtlCol="0">
            <a:spAutoFit/>
          </a:bodyPr>
          <a:lstStyle/>
          <a:p>
            <a:pPr algn="ctr"/>
            <a:r>
              <a:rPr lang="fr-FR" sz="2800" b="1" dirty="0">
                <a:solidFill>
                  <a:schemeClr val="tx2">
                    <a:lumMod val="50000"/>
                    <a:lumOff val="50000"/>
                  </a:schemeClr>
                </a:solidFill>
              </a:rPr>
              <a:t>Sur 5 Guerres, 4 éclatent durant les phases d’amplification</a:t>
            </a:r>
          </a:p>
        </p:txBody>
      </p:sp>
      <p:sp>
        <p:nvSpPr>
          <p:cNvPr id="4" name="ZoneTexte 3">
            <a:extLst>
              <a:ext uri="{FF2B5EF4-FFF2-40B4-BE49-F238E27FC236}">
                <a16:creationId xmlns:a16="http://schemas.microsoft.com/office/drawing/2014/main" id="{48EA9025-69C2-EB1D-155E-4F98347D7546}"/>
              </a:ext>
            </a:extLst>
          </p:cNvPr>
          <p:cNvSpPr txBox="1"/>
          <p:nvPr/>
        </p:nvSpPr>
        <p:spPr>
          <a:xfrm>
            <a:off x="4325290" y="4060986"/>
            <a:ext cx="2674407" cy="1384995"/>
          </a:xfrm>
          <a:prstGeom prst="rect">
            <a:avLst/>
          </a:prstGeom>
          <a:noFill/>
          <a:ln w="53975">
            <a:solidFill>
              <a:srgbClr val="FF0000"/>
            </a:solidFill>
          </a:ln>
        </p:spPr>
        <p:txBody>
          <a:bodyPr wrap="square" rtlCol="0">
            <a:spAutoFit/>
          </a:bodyPr>
          <a:lstStyle/>
          <a:p>
            <a:pPr algn="ctr"/>
            <a:r>
              <a:rPr lang="fr-FR" sz="2800" b="1" dirty="0">
                <a:solidFill>
                  <a:srgbClr val="FF0000"/>
                </a:solidFill>
              </a:rPr>
              <a:t>80% durant les phases d’amplification</a:t>
            </a:r>
          </a:p>
        </p:txBody>
      </p:sp>
      <p:sp>
        <p:nvSpPr>
          <p:cNvPr id="6" name="ZoneTexte 5">
            <a:extLst>
              <a:ext uri="{FF2B5EF4-FFF2-40B4-BE49-F238E27FC236}">
                <a16:creationId xmlns:a16="http://schemas.microsoft.com/office/drawing/2014/main" id="{FE3A4456-A87F-7E47-D1DB-6F954A81FCC1}"/>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Soudan</a:t>
            </a:r>
          </a:p>
        </p:txBody>
      </p:sp>
    </p:spTree>
    <p:extLst>
      <p:ext uri="{BB962C8B-B14F-4D97-AF65-F5344CB8AC3E}">
        <p14:creationId xmlns:p14="http://schemas.microsoft.com/office/powerpoint/2010/main" val="6040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23F7-FADB-B21D-9FDA-4EBCBA97E6DD}"/>
            </a:ext>
          </a:extLst>
        </p:cNvPr>
        <p:cNvGrpSpPr/>
        <p:nvPr/>
      </p:nvGrpSpPr>
      <p:grpSpPr>
        <a:xfrm>
          <a:off x="0" y="0"/>
          <a:ext cx="0" cy="0"/>
          <a:chOff x="0" y="0"/>
          <a:chExt cx="0" cy="0"/>
        </a:xfrm>
      </p:grpSpPr>
      <p:pic>
        <p:nvPicPr>
          <p:cNvPr id="3" name="Image 2" descr="Une image contenant texte, capture d’écran, Police, logiciel&#10;&#10;Le contenu généré par l’IA peut être incorrect.">
            <a:extLst>
              <a:ext uri="{FF2B5EF4-FFF2-40B4-BE49-F238E27FC236}">
                <a16:creationId xmlns:a16="http://schemas.microsoft.com/office/drawing/2014/main" id="{1E753602-19E9-A49C-12A0-C55C49AD6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563" y="226366"/>
            <a:ext cx="4034903" cy="6405267"/>
          </a:xfrm>
          <a:prstGeom prst="rect">
            <a:avLst/>
          </a:prstGeom>
          <a:ln>
            <a:solidFill>
              <a:schemeClr val="accent1"/>
            </a:solidFill>
          </a:ln>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EF4C089E-1D35-B99C-8769-2D4EB4D1AE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1657" y="958309"/>
            <a:ext cx="4756950" cy="4824188"/>
          </a:xfrm>
          <a:prstGeom prst="rect">
            <a:avLst/>
          </a:prstGeom>
        </p:spPr>
      </p:pic>
      <p:sp>
        <p:nvSpPr>
          <p:cNvPr id="4" name="ZoneTexte 3">
            <a:extLst>
              <a:ext uri="{FF2B5EF4-FFF2-40B4-BE49-F238E27FC236}">
                <a16:creationId xmlns:a16="http://schemas.microsoft.com/office/drawing/2014/main" id="{E01EA082-B42D-05B2-E1AE-EF47AA2CE196}"/>
              </a:ext>
            </a:extLst>
          </p:cNvPr>
          <p:cNvSpPr txBox="1"/>
          <p:nvPr/>
        </p:nvSpPr>
        <p:spPr>
          <a:xfrm>
            <a:off x="4443089" y="2344667"/>
            <a:ext cx="2757945" cy="2677656"/>
          </a:xfrm>
          <a:prstGeom prst="rect">
            <a:avLst/>
          </a:prstGeom>
          <a:noFill/>
          <a:ln w="53975">
            <a:solidFill>
              <a:srgbClr val="FF0000"/>
            </a:solidFill>
          </a:ln>
        </p:spPr>
        <p:txBody>
          <a:bodyPr wrap="square" rtlCol="0">
            <a:spAutoFit/>
          </a:bodyPr>
          <a:lstStyle/>
          <a:p>
            <a:pPr algn="ctr"/>
            <a:r>
              <a:rPr lang="fr-FR" sz="2800" b="1" dirty="0">
                <a:solidFill>
                  <a:srgbClr val="FF0000"/>
                </a:solidFill>
              </a:rPr>
              <a:t>Jusqu’en 2025</a:t>
            </a:r>
          </a:p>
          <a:p>
            <a:pPr algn="ctr"/>
            <a:r>
              <a:rPr lang="fr-FR" sz="2800" b="1" dirty="0">
                <a:solidFill>
                  <a:srgbClr val="FF0000"/>
                </a:solidFill>
              </a:rPr>
              <a:t>100% des guerres éclatent durant les phases d’amplification</a:t>
            </a:r>
          </a:p>
        </p:txBody>
      </p:sp>
      <p:sp>
        <p:nvSpPr>
          <p:cNvPr id="6" name="ZoneTexte 5">
            <a:extLst>
              <a:ext uri="{FF2B5EF4-FFF2-40B4-BE49-F238E27FC236}">
                <a16:creationId xmlns:a16="http://schemas.microsoft.com/office/drawing/2014/main" id="{716E362F-04E8-E72F-5011-4F0D46802EB8}"/>
              </a:ext>
            </a:extLst>
          </p:cNvPr>
          <p:cNvSpPr txBox="1"/>
          <p:nvPr/>
        </p:nvSpPr>
        <p:spPr>
          <a:xfrm>
            <a:off x="5562599" y="107914"/>
            <a:ext cx="6128665" cy="769441"/>
          </a:xfrm>
          <a:prstGeom prst="rect">
            <a:avLst/>
          </a:prstGeom>
          <a:noFill/>
          <a:ln w="41275">
            <a:solidFill>
              <a:schemeClr val="tx1"/>
            </a:solidFill>
          </a:ln>
        </p:spPr>
        <p:txBody>
          <a:bodyPr wrap="square" rtlCol="0">
            <a:spAutoFit/>
          </a:bodyPr>
          <a:lstStyle/>
          <a:p>
            <a:pPr algn="ctr"/>
            <a:r>
              <a:rPr lang="fr-FR" sz="4400" b="1" dirty="0"/>
              <a:t>Liban</a:t>
            </a:r>
          </a:p>
        </p:txBody>
      </p:sp>
    </p:spTree>
    <p:extLst>
      <p:ext uri="{BB962C8B-B14F-4D97-AF65-F5344CB8AC3E}">
        <p14:creationId xmlns:p14="http://schemas.microsoft.com/office/powerpoint/2010/main" val="25708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A48B1-97D5-6437-6D4A-EDF04710156A}"/>
              </a:ext>
            </a:extLst>
          </p:cNvPr>
          <p:cNvSpPr>
            <a:spLocks noGrp="1"/>
          </p:cNvSpPr>
          <p:nvPr>
            <p:ph type="title"/>
          </p:nvPr>
        </p:nvSpPr>
        <p:spPr/>
        <p:txBody>
          <a:bodyPr/>
          <a:lstStyle/>
          <a:p>
            <a:r>
              <a:rPr lang="fr-FR" b="1" dirty="0"/>
              <a:t>Périodes de guerre permanente</a:t>
            </a:r>
          </a:p>
        </p:txBody>
      </p:sp>
      <p:sp>
        <p:nvSpPr>
          <p:cNvPr id="3" name="Espace réservé du contenu 2">
            <a:extLst>
              <a:ext uri="{FF2B5EF4-FFF2-40B4-BE49-F238E27FC236}">
                <a16:creationId xmlns:a16="http://schemas.microsoft.com/office/drawing/2014/main" id="{74B1E82A-9E37-2170-C070-FE9D58873B2E}"/>
              </a:ext>
            </a:extLst>
          </p:cNvPr>
          <p:cNvSpPr>
            <a:spLocks noGrp="1"/>
          </p:cNvSpPr>
          <p:nvPr>
            <p:ph idx="1"/>
          </p:nvPr>
        </p:nvSpPr>
        <p:spPr/>
        <p:txBody>
          <a:bodyPr/>
          <a:lstStyle/>
          <a:p>
            <a:r>
              <a:rPr lang="fr-FR" dirty="0"/>
              <a:t>Les traumatismes comme le 11 septembre 2001 et le 7 octobre 2023 conduisent à des périodes de guerre permanente qui contredisent les résultats des contextes</a:t>
            </a:r>
          </a:p>
          <a:p>
            <a:pPr>
              <a:buFont typeface="Wingdings" panose="05000000000000000000" pitchFamily="2" charset="2"/>
              <a:buChar char="à"/>
            </a:pPr>
            <a:r>
              <a:rPr lang="fr-FR" dirty="0">
                <a:sym typeface="Wingdings" panose="05000000000000000000" pitchFamily="2" charset="2"/>
              </a:rPr>
              <a:t>Après le 11 septembre : les guerres d’Afghanistan et la guerre en Irak de 2003 se déclenchent durant des phases d’atténuation</a:t>
            </a:r>
          </a:p>
          <a:p>
            <a:pPr>
              <a:buFont typeface="Wingdings" panose="05000000000000000000" pitchFamily="2" charset="2"/>
              <a:buChar char="à"/>
            </a:pPr>
            <a:r>
              <a:rPr lang="fr-FR" dirty="0">
                <a:sym typeface="Wingdings" panose="05000000000000000000" pitchFamily="2" charset="2"/>
              </a:rPr>
              <a:t>Après le 7 octobre 2023 : la guerre est quasi permanente pendant 3 ans – les guerres directes contre l’Iran se déclenchent durant des phases d’atténuation</a:t>
            </a:r>
          </a:p>
          <a:p>
            <a:r>
              <a:rPr lang="fr-FR" dirty="0">
                <a:sym typeface="Wingdings" panose="05000000000000000000" pitchFamily="2" charset="2"/>
              </a:rPr>
              <a:t>Les guerres napoléoniennes sont un autre exemple de guerre permanente </a:t>
            </a:r>
            <a:endParaRPr lang="fr-FR" dirty="0"/>
          </a:p>
        </p:txBody>
      </p:sp>
    </p:spTree>
    <p:extLst>
      <p:ext uri="{BB962C8B-B14F-4D97-AF65-F5344CB8AC3E}">
        <p14:creationId xmlns:p14="http://schemas.microsoft.com/office/powerpoint/2010/main" val="28943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9CDCB1-CA4C-8AE0-FD47-FA215558BB96}"/>
              </a:ext>
            </a:extLst>
          </p:cNvPr>
          <p:cNvSpPr>
            <a:spLocks noGrp="1"/>
          </p:cNvSpPr>
          <p:nvPr>
            <p:ph type="title"/>
          </p:nvPr>
        </p:nvSpPr>
        <p:spPr/>
        <p:txBody>
          <a:bodyPr>
            <a:normAutofit/>
          </a:bodyPr>
          <a:lstStyle/>
          <a:p>
            <a:r>
              <a:rPr lang="fr-FR" sz="5400" b="1" dirty="0"/>
              <a:t>Les contextes non significatifs</a:t>
            </a:r>
          </a:p>
        </p:txBody>
      </p:sp>
      <p:sp>
        <p:nvSpPr>
          <p:cNvPr id="3" name="Espace réservé du contenu 2">
            <a:extLst>
              <a:ext uri="{FF2B5EF4-FFF2-40B4-BE49-F238E27FC236}">
                <a16:creationId xmlns:a16="http://schemas.microsoft.com/office/drawing/2014/main" id="{C655D780-7EE9-6D52-3938-BF3B34A91B4F}"/>
              </a:ext>
            </a:extLst>
          </p:cNvPr>
          <p:cNvSpPr>
            <a:spLocks noGrp="1"/>
          </p:cNvSpPr>
          <p:nvPr>
            <p:ph idx="1"/>
          </p:nvPr>
        </p:nvSpPr>
        <p:spPr/>
        <p:txBody>
          <a:bodyPr>
            <a:normAutofit/>
          </a:bodyPr>
          <a:lstStyle/>
          <a:p>
            <a:r>
              <a:rPr lang="fr-FR" sz="4000" dirty="0"/>
              <a:t>Afghanistan : ne suit pas le cycle Quésako,</a:t>
            </a:r>
          </a:p>
          <a:p>
            <a:r>
              <a:rPr lang="fr-FR" sz="4000" dirty="0"/>
              <a:t>Amérique du Sud : trop peu de guerres pour faire un contexte</a:t>
            </a:r>
          </a:p>
          <a:p>
            <a:r>
              <a:rPr lang="fr-FR" sz="4000" dirty="0"/>
              <a:t>Afrique : trop de guerres, état de guerre quasi permanent. Quelques guerres comme le Soudan suivent le cycle Quésako. Il faudrait une étude complémentaire dédiée à l’Afrique</a:t>
            </a:r>
          </a:p>
        </p:txBody>
      </p:sp>
    </p:spTree>
    <p:extLst>
      <p:ext uri="{BB962C8B-B14F-4D97-AF65-F5344CB8AC3E}">
        <p14:creationId xmlns:p14="http://schemas.microsoft.com/office/powerpoint/2010/main" val="204757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CC1DC-82E4-6073-620D-E1BF032A5BB5}"/>
              </a:ext>
            </a:extLst>
          </p:cNvPr>
          <p:cNvSpPr>
            <a:spLocks noGrp="1"/>
          </p:cNvSpPr>
          <p:nvPr>
            <p:ph type="title"/>
          </p:nvPr>
        </p:nvSpPr>
        <p:spPr/>
        <p:txBody>
          <a:bodyPr>
            <a:normAutofit/>
          </a:bodyPr>
          <a:lstStyle/>
          <a:p>
            <a:pPr algn="ctr"/>
            <a:r>
              <a:rPr lang="fr-FR" dirty="0"/>
              <a:t>Exemple d’application du phénomène cyclique trouvé</a:t>
            </a:r>
          </a:p>
        </p:txBody>
      </p:sp>
      <p:sp>
        <p:nvSpPr>
          <p:cNvPr id="3" name="Espace réservé du texte 2">
            <a:extLst>
              <a:ext uri="{FF2B5EF4-FFF2-40B4-BE49-F238E27FC236}">
                <a16:creationId xmlns:a16="http://schemas.microsoft.com/office/drawing/2014/main" id="{ED4071D1-4433-2223-9569-F29A4D126F3F}"/>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16139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E459-E3DF-45D7-8CF0-1413C3524AB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re 1">
            <a:extLst>
              <a:ext uri="{FF2B5EF4-FFF2-40B4-BE49-F238E27FC236}">
                <a16:creationId xmlns:a16="http://schemas.microsoft.com/office/drawing/2014/main" id="{6372805C-ED4F-70C8-D3BC-657B97177E22}"/>
              </a:ext>
            </a:extLst>
          </p:cNvPr>
          <p:cNvSpPr>
            <a:spLocks noGrp="1"/>
          </p:cNvSpPr>
          <p:nvPr>
            <p:ph type="title"/>
          </p:nvPr>
        </p:nvSpPr>
        <p:spPr>
          <a:xfrm>
            <a:off x="838200" y="643467"/>
            <a:ext cx="2951205" cy="5571066"/>
          </a:xfrm>
        </p:spPr>
        <p:txBody>
          <a:bodyPr>
            <a:normAutofit/>
          </a:bodyPr>
          <a:lstStyle/>
          <a:p>
            <a:r>
              <a:rPr lang="fr-FR">
                <a:solidFill>
                  <a:srgbClr val="FFFFFF"/>
                </a:solidFill>
              </a:rPr>
              <a:t>Le coin des sceptiques</a:t>
            </a:r>
          </a:p>
        </p:txBody>
      </p:sp>
      <p:sp>
        <p:nvSpPr>
          <p:cNvPr id="6" name="Connecteur droit 5">
            <a:extLst>
              <a:ext uri="{FF2B5EF4-FFF2-40B4-BE49-F238E27FC236}">
                <a16:creationId xmlns:a16="http://schemas.microsoft.com/office/drawing/2014/main" id="{22ED9EB3-1A53-E021-C82C-D373A377E609}"/>
              </a:ext>
            </a:extLst>
          </p:cNvPr>
          <p:cNvSpPr/>
          <p:nvPr/>
        </p:nvSpPr>
        <p:spPr>
          <a:xfrm>
            <a:off x="5207640" y="646166"/>
            <a:ext cx="6291714"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7" name="Forme libre : forme 6">
            <a:extLst>
              <a:ext uri="{FF2B5EF4-FFF2-40B4-BE49-F238E27FC236}">
                <a16:creationId xmlns:a16="http://schemas.microsoft.com/office/drawing/2014/main" id="{F071A643-9F94-16F9-D50D-A31543FF7A0D}"/>
              </a:ext>
            </a:extLst>
          </p:cNvPr>
          <p:cNvSpPr/>
          <p:nvPr/>
        </p:nvSpPr>
        <p:spPr>
          <a:xfrm>
            <a:off x="5207640" y="646167"/>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dirty="0"/>
              <a:t>Les contextes représentent-ils les principaux conflits contemporains ?</a:t>
            </a:r>
            <a:endParaRPr lang="en-US" sz="2800" kern="1200" dirty="0"/>
          </a:p>
        </p:txBody>
      </p:sp>
      <p:sp>
        <p:nvSpPr>
          <p:cNvPr id="8" name="Connecteur droit 7">
            <a:extLst>
              <a:ext uri="{FF2B5EF4-FFF2-40B4-BE49-F238E27FC236}">
                <a16:creationId xmlns:a16="http://schemas.microsoft.com/office/drawing/2014/main" id="{105C5A4C-E7CD-82DE-3827-BEDC288E5F56}"/>
              </a:ext>
            </a:extLst>
          </p:cNvPr>
          <p:cNvSpPr/>
          <p:nvPr/>
        </p:nvSpPr>
        <p:spPr>
          <a:xfrm>
            <a:off x="5207640" y="2487944"/>
            <a:ext cx="6291714" cy="0"/>
          </a:xfrm>
          <a:prstGeom prst="line">
            <a:avLst/>
          </a:prstGeom>
        </p:spPr>
        <p:style>
          <a:lnRef idx="2">
            <a:schemeClr val="accent2">
              <a:hueOff val="3221807"/>
              <a:satOff val="-9246"/>
              <a:lumOff val="-14805"/>
              <a:alphaOff val="0"/>
            </a:schemeClr>
          </a:lnRef>
          <a:fillRef idx="1">
            <a:schemeClr val="accent2">
              <a:hueOff val="3221807"/>
              <a:satOff val="-9246"/>
              <a:lumOff val="-14805"/>
              <a:alphaOff val="0"/>
            </a:schemeClr>
          </a:fillRef>
          <a:effectRef idx="0">
            <a:schemeClr val="accent2">
              <a:hueOff val="3221807"/>
              <a:satOff val="-9246"/>
              <a:lumOff val="-14805"/>
              <a:alphaOff val="0"/>
            </a:schemeClr>
          </a:effectRef>
          <a:fontRef idx="minor">
            <a:schemeClr val="lt1"/>
          </a:fontRef>
        </p:style>
        <p:txBody>
          <a:bodyPr/>
          <a:lstStyle/>
          <a:p>
            <a:endParaRPr lang="fr-FR"/>
          </a:p>
        </p:txBody>
      </p:sp>
      <p:sp>
        <p:nvSpPr>
          <p:cNvPr id="10" name="Forme libre : forme 9">
            <a:extLst>
              <a:ext uri="{FF2B5EF4-FFF2-40B4-BE49-F238E27FC236}">
                <a16:creationId xmlns:a16="http://schemas.microsoft.com/office/drawing/2014/main" id="{BCCC7ACE-B8CD-C17D-6649-8759FC1AD734}"/>
              </a:ext>
            </a:extLst>
          </p:cNvPr>
          <p:cNvSpPr/>
          <p:nvPr/>
        </p:nvSpPr>
        <p:spPr>
          <a:xfrm>
            <a:off x="5207640" y="2487944"/>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dirty="0"/>
              <a:t>Les guerres sont-elles bien celles qui ont eu lieu et aux bonnes dates ?</a:t>
            </a:r>
            <a:endParaRPr lang="en-US" sz="2800" kern="1200" dirty="0"/>
          </a:p>
        </p:txBody>
      </p:sp>
      <p:sp>
        <p:nvSpPr>
          <p:cNvPr id="12" name="Connecteur droit 11">
            <a:extLst>
              <a:ext uri="{FF2B5EF4-FFF2-40B4-BE49-F238E27FC236}">
                <a16:creationId xmlns:a16="http://schemas.microsoft.com/office/drawing/2014/main" id="{8BF8931B-74EC-1183-D2CD-83E76F7FC26A}"/>
              </a:ext>
            </a:extLst>
          </p:cNvPr>
          <p:cNvSpPr/>
          <p:nvPr/>
        </p:nvSpPr>
        <p:spPr>
          <a:xfrm>
            <a:off x="5207640" y="4329722"/>
            <a:ext cx="6291714" cy="0"/>
          </a:xfrm>
          <a:prstGeom prst="line">
            <a:avLst/>
          </a:prstGeom>
        </p:spPr>
        <p:style>
          <a:lnRef idx="2">
            <a:schemeClr val="accent2">
              <a:hueOff val="6443614"/>
              <a:satOff val="-18493"/>
              <a:lumOff val="-29609"/>
              <a:alphaOff val="0"/>
            </a:schemeClr>
          </a:lnRef>
          <a:fillRef idx="1">
            <a:schemeClr val="accent2">
              <a:hueOff val="6443614"/>
              <a:satOff val="-18493"/>
              <a:lumOff val="-29609"/>
              <a:alphaOff val="0"/>
            </a:schemeClr>
          </a:fillRef>
          <a:effectRef idx="0">
            <a:schemeClr val="accent2">
              <a:hueOff val="6443614"/>
              <a:satOff val="-18493"/>
              <a:lumOff val="-29609"/>
              <a:alphaOff val="0"/>
            </a:schemeClr>
          </a:effectRef>
          <a:fontRef idx="minor">
            <a:schemeClr val="lt1"/>
          </a:fontRef>
        </p:style>
        <p:txBody>
          <a:bodyPr/>
          <a:lstStyle/>
          <a:p>
            <a:endParaRPr lang="fr-FR"/>
          </a:p>
        </p:txBody>
      </p:sp>
      <p:sp>
        <p:nvSpPr>
          <p:cNvPr id="13" name="Forme libre : forme 12">
            <a:extLst>
              <a:ext uri="{FF2B5EF4-FFF2-40B4-BE49-F238E27FC236}">
                <a16:creationId xmlns:a16="http://schemas.microsoft.com/office/drawing/2014/main" id="{E67B516F-A4A5-D214-101E-D601292DE543}"/>
              </a:ext>
            </a:extLst>
          </p:cNvPr>
          <p:cNvSpPr/>
          <p:nvPr/>
        </p:nvSpPr>
        <p:spPr>
          <a:xfrm>
            <a:off x="5207640" y="4329722"/>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dirty="0"/>
              <a:t>Les </a:t>
            </a:r>
            <a:r>
              <a:rPr lang="en-US" sz="2800" dirty="0" err="1"/>
              <a:t>sceptiques</a:t>
            </a:r>
            <a:r>
              <a:rPr lang="en-US" sz="2800" dirty="0"/>
              <a:t> </a:t>
            </a:r>
            <a:r>
              <a:rPr lang="en-US" sz="2800" dirty="0" err="1"/>
              <a:t>vérifieront-ils</a:t>
            </a:r>
            <a:r>
              <a:rPr lang="en-US" sz="2800" dirty="0"/>
              <a:t> les données des </a:t>
            </a:r>
            <a:r>
              <a:rPr lang="en-US" sz="2800" dirty="0" err="1"/>
              <a:t>contextes</a:t>
            </a:r>
            <a:r>
              <a:rPr lang="en-US" sz="2800" dirty="0"/>
              <a:t> </a:t>
            </a:r>
            <a:r>
              <a:rPr lang="en-US" sz="2800" dirty="0" err="1"/>
              <a:t>ou</a:t>
            </a:r>
            <a:r>
              <a:rPr lang="en-US" sz="2800" dirty="0"/>
              <a:t> se contenteront-ils </a:t>
            </a:r>
            <a:r>
              <a:rPr lang="en-US" sz="2800" dirty="0" err="1"/>
              <a:t>d’une</a:t>
            </a:r>
            <a:r>
              <a:rPr lang="en-US" sz="2800" dirty="0"/>
              <a:t> posture de </a:t>
            </a:r>
            <a:r>
              <a:rPr lang="en-US" sz="2800" dirty="0" err="1"/>
              <a:t>sceptique</a:t>
            </a:r>
            <a:r>
              <a:rPr lang="en-US" sz="2800" dirty="0"/>
              <a:t> ?</a:t>
            </a:r>
            <a:endParaRPr lang="en-US" sz="2800" kern="1200" dirty="0"/>
          </a:p>
        </p:txBody>
      </p:sp>
    </p:spTree>
    <p:extLst>
      <p:ext uri="{BB962C8B-B14F-4D97-AF65-F5344CB8AC3E}">
        <p14:creationId xmlns:p14="http://schemas.microsoft.com/office/powerpoint/2010/main" val="14992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A976-77FC-201C-FD1D-5046629879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1F84C0-67C0-0E39-0660-CADFF341A834}"/>
              </a:ext>
            </a:extLst>
          </p:cNvPr>
          <p:cNvSpPr>
            <a:spLocks noGrp="1"/>
          </p:cNvSpPr>
          <p:nvPr>
            <p:ph type="title"/>
          </p:nvPr>
        </p:nvSpPr>
        <p:spPr>
          <a:xfrm>
            <a:off x="1171074" y="1396686"/>
            <a:ext cx="3240506" cy="4064628"/>
          </a:xfrm>
        </p:spPr>
        <p:txBody>
          <a:bodyPr>
            <a:normAutofit/>
          </a:bodyPr>
          <a:lstStyle/>
          <a:p>
            <a:r>
              <a:rPr lang="fr-FR" dirty="0">
                <a:solidFill>
                  <a:srgbClr val="FFFFFF"/>
                </a:solidFill>
              </a:rPr>
              <a:t>Alors que conclure des contextes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69748EDE-F3C0-E8E5-568E-5F29D67A2E28}"/>
              </a:ext>
            </a:extLst>
          </p:cNvPr>
          <p:cNvSpPr>
            <a:spLocks noGrp="1"/>
          </p:cNvSpPr>
          <p:nvPr>
            <p:ph idx="1"/>
          </p:nvPr>
        </p:nvSpPr>
        <p:spPr>
          <a:xfrm>
            <a:off x="5192487" y="794657"/>
            <a:ext cx="6411684" cy="5351314"/>
          </a:xfrm>
        </p:spPr>
        <p:txBody>
          <a:bodyPr>
            <a:normAutofit/>
          </a:bodyPr>
          <a:lstStyle/>
          <a:p>
            <a:r>
              <a:rPr lang="fr-FR" dirty="0"/>
              <a:t>Hasard et affirmation farfelue d’un auteur ? </a:t>
            </a:r>
            <a:r>
              <a:rPr lang="fr-FR" b="1" dirty="0"/>
              <a:t>NON</a:t>
            </a:r>
          </a:p>
          <a:p>
            <a:r>
              <a:rPr lang="fr-FR" dirty="0"/>
              <a:t>Les principaux contextes étudiés et suivis permettent de faire les prévisions essentielles, confirmées plusieurs fois</a:t>
            </a:r>
            <a:endParaRPr lang="fr-FR" b="1" dirty="0"/>
          </a:p>
          <a:p>
            <a:r>
              <a:rPr lang="fr-FR" b="1" i="1" dirty="0"/>
              <a:t>Cette réalité demande un débat contradictoire pour s’approprier et confirmer les éléments présentés. Chaque contexte pourrait demander une analyse de plusieurs heures. Un tel débat n’a pas encore eu lieu</a:t>
            </a:r>
            <a:endParaRPr lang="fr-FR" i="1" dirty="0"/>
          </a:p>
        </p:txBody>
      </p:sp>
    </p:spTree>
    <p:extLst>
      <p:ext uri="{BB962C8B-B14F-4D97-AF65-F5344CB8AC3E}">
        <p14:creationId xmlns:p14="http://schemas.microsoft.com/office/powerpoint/2010/main" val="37122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99D26-6919-D6C9-64B4-675A8A8E704C}"/>
              </a:ext>
            </a:extLst>
          </p:cNvPr>
          <p:cNvSpPr>
            <a:spLocks noGrp="1"/>
          </p:cNvSpPr>
          <p:nvPr>
            <p:ph type="title"/>
          </p:nvPr>
        </p:nvSpPr>
        <p:spPr/>
        <p:txBody>
          <a:bodyPr/>
          <a:lstStyle/>
          <a:p>
            <a:pPr algn="ctr"/>
            <a:r>
              <a:rPr lang="fr-FR" b="1" dirty="0"/>
              <a:t>Calcul et Recalage</a:t>
            </a:r>
          </a:p>
        </p:txBody>
      </p:sp>
      <p:sp>
        <p:nvSpPr>
          <p:cNvPr id="3" name="Espace réservé du texte 2">
            <a:extLst>
              <a:ext uri="{FF2B5EF4-FFF2-40B4-BE49-F238E27FC236}">
                <a16:creationId xmlns:a16="http://schemas.microsoft.com/office/drawing/2014/main" id="{AAFAFF9B-900A-2D86-CBC9-E39560DA4CE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60378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F644656-17EB-20AE-BC55-40921E42A0B2}"/>
              </a:ext>
            </a:extLst>
          </p:cNvPr>
          <p:cNvSpPr>
            <a:spLocks noGrp="1"/>
          </p:cNvSpPr>
          <p:nvPr>
            <p:ph type="title"/>
          </p:nvPr>
        </p:nvSpPr>
        <p:spPr>
          <a:xfrm>
            <a:off x="686834" y="1153572"/>
            <a:ext cx="3200400" cy="4461163"/>
          </a:xfrm>
        </p:spPr>
        <p:txBody>
          <a:bodyPr>
            <a:normAutofit/>
          </a:bodyPr>
          <a:lstStyle/>
          <a:p>
            <a:r>
              <a:rPr lang="fr-FR" dirty="0">
                <a:solidFill>
                  <a:srgbClr val="FFFFFF"/>
                </a:solidFill>
              </a:rPr>
              <a:t>Origine du cycle identifié</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7C7F581-F20B-97B1-485B-516931DBB37F}"/>
              </a:ext>
            </a:extLst>
          </p:cNvPr>
          <p:cNvSpPr>
            <a:spLocks noGrp="1"/>
          </p:cNvSpPr>
          <p:nvPr>
            <p:ph idx="1"/>
          </p:nvPr>
        </p:nvSpPr>
        <p:spPr>
          <a:xfrm>
            <a:off x="4299856" y="315692"/>
            <a:ext cx="7761515" cy="6249648"/>
          </a:xfrm>
        </p:spPr>
        <p:txBody>
          <a:bodyPr anchor="ctr">
            <a:noAutofit/>
          </a:bodyPr>
          <a:lstStyle/>
          <a:p>
            <a:pPr algn="just"/>
            <a:r>
              <a:rPr lang="fr-FR" sz="2600" dirty="0"/>
              <a:t>Une étude sur les « </a:t>
            </a:r>
            <a:r>
              <a:rPr lang="fr-FR" sz="2600" b="1" dirty="0"/>
              <a:t>Retours du passé </a:t>
            </a:r>
            <a:r>
              <a:rPr lang="fr-FR" sz="2600" dirty="0"/>
              <a:t>» montrait en 1999 que quelques guerres étaient sur un cycle d’environ 1/3 de 25 ans (~ 8 ans et 4 mois).</a:t>
            </a:r>
          </a:p>
          <a:p>
            <a:pPr algn="just"/>
            <a:r>
              <a:rPr lang="fr-FR" sz="2600" dirty="0"/>
              <a:t>Un « </a:t>
            </a:r>
            <a:r>
              <a:rPr lang="fr-FR" sz="2600" b="1" dirty="0"/>
              <a:t>Retour du passé </a:t>
            </a:r>
            <a:r>
              <a:rPr lang="fr-FR" sz="2600" dirty="0"/>
              <a:t>» est un événement tel que décrit dans la «</a:t>
            </a:r>
            <a:r>
              <a:rPr lang="fr-FR" sz="2600" b="1" dirty="0"/>
              <a:t> Théorie du Retour </a:t>
            </a:r>
            <a:r>
              <a:rPr lang="fr-FR" sz="2600" dirty="0"/>
              <a:t>». Lorsqu’un événement ressurgit, il peut se passer un événement similaire ou son contraire.</a:t>
            </a:r>
          </a:p>
          <a:p>
            <a:pPr algn="just"/>
            <a:r>
              <a:rPr lang="fr-FR" sz="2600" dirty="0"/>
              <a:t>Exemple </a:t>
            </a:r>
            <a:r>
              <a:rPr lang="fr-FR" sz="2600" b="1" dirty="0"/>
              <a:t>d’événement similaire</a:t>
            </a:r>
            <a:r>
              <a:rPr lang="fr-FR" sz="2600" dirty="0"/>
              <a:t>: la seconde guerre mondiale 25 ans après la première guerre mondiale.</a:t>
            </a:r>
          </a:p>
          <a:p>
            <a:pPr algn="just"/>
            <a:r>
              <a:rPr lang="fr-FR" sz="2600" dirty="0"/>
              <a:t>Exemple </a:t>
            </a:r>
            <a:r>
              <a:rPr lang="fr-FR" sz="2600" b="1" dirty="0"/>
              <a:t>d’événement contraire</a:t>
            </a:r>
            <a:r>
              <a:rPr lang="fr-FR" sz="2600" dirty="0"/>
              <a:t>: la crise ukrainienne de 2014, près de 25 ans après la fin du mur de Berlin et la désintégration du bloc soviétique. Le contraire, c’est vouloir faire ressurgir l’empire soviétique qui s’est désintégré 25 ans plus tôt.</a:t>
            </a:r>
          </a:p>
        </p:txBody>
      </p:sp>
    </p:spTree>
    <p:extLst>
      <p:ext uri="{BB962C8B-B14F-4D97-AF65-F5344CB8AC3E}">
        <p14:creationId xmlns:p14="http://schemas.microsoft.com/office/powerpoint/2010/main" val="243200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DAC3-FE9B-B358-EF62-B81B7D19F70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D822953-E3C0-9903-5108-43E910B538D1}"/>
              </a:ext>
            </a:extLst>
          </p:cNvPr>
          <p:cNvSpPr>
            <a:spLocks noGrp="1"/>
          </p:cNvSpPr>
          <p:nvPr>
            <p:ph type="title"/>
          </p:nvPr>
        </p:nvSpPr>
        <p:spPr>
          <a:xfrm>
            <a:off x="208344" y="1153572"/>
            <a:ext cx="3678890" cy="4461163"/>
          </a:xfrm>
        </p:spPr>
        <p:txBody>
          <a:bodyPr>
            <a:normAutofit/>
          </a:bodyPr>
          <a:lstStyle/>
          <a:p>
            <a:r>
              <a:rPr lang="fr-FR" sz="4000" dirty="0">
                <a:solidFill>
                  <a:srgbClr val="FFFFFF"/>
                </a:solidFill>
              </a:rPr>
              <a:t>Quels sont les principes retenus pour le calcul détaillé?</a:t>
            </a:r>
            <a:br>
              <a:rPr lang="fr-FR" sz="4000" dirty="0">
                <a:solidFill>
                  <a:srgbClr val="FFFFFF"/>
                </a:solidFill>
              </a:rPr>
            </a:br>
            <a:br>
              <a:rPr lang="fr-FR" sz="4000" dirty="0">
                <a:solidFill>
                  <a:srgbClr val="FFFFFF"/>
                </a:solidFill>
              </a:rPr>
            </a:br>
            <a:r>
              <a:rPr lang="fr-FR" sz="4000" dirty="0">
                <a:solidFill>
                  <a:srgbClr val="FFFFFF"/>
                </a:solidFill>
              </a:rPr>
              <a:t>          </a:t>
            </a:r>
            <a:endParaRPr lang="fr-FR" sz="4000" b="1" dirty="0">
              <a:solidFill>
                <a:srgbClr val="FFFFFF"/>
              </a:solidFill>
            </a:endParaRP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1F02528-FDD3-EB7E-9590-442C4E975654}"/>
              </a:ext>
            </a:extLst>
          </p:cNvPr>
          <p:cNvSpPr>
            <a:spLocks noGrp="1"/>
          </p:cNvSpPr>
          <p:nvPr>
            <p:ph idx="1"/>
          </p:nvPr>
        </p:nvSpPr>
        <p:spPr>
          <a:xfrm>
            <a:off x="4372568" y="424543"/>
            <a:ext cx="7261267" cy="5900057"/>
          </a:xfrm>
        </p:spPr>
        <p:txBody>
          <a:bodyPr anchor="ctr">
            <a:normAutofit/>
          </a:bodyPr>
          <a:lstStyle/>
          <a:p>
            <a:r>
              <a:rPr lang="fr-FR" dirty="0"/>
              <a:t>Utiliser une liste des guerres « objective »</a:t>
            </a:r>
          </a:p>
          <a:p>
            <a:r>
              <a:rPr lang="fr-FR" dirty="0"/>
              <a:t>Le calcul est parti de cette hypothèse d’une valeur autour de 1/3 de 25 ans (8 ans et 4 mois) et a exploré les valeurs de 3000 jours (8,20 ans) à 3200 jours (8,76 ans) par incrément de 5 en 5 jours.</a:t>
            </a:r>
          </a:p>
          <a:p>
            <a:r>
              <a:rPr lang="fr-FR" dirty="0"/>
              <a:t>Pour chaque valeur ont été calculés le nombre et le pourcentage de guerres qui se déclenchent durant les phases d’amplification.</a:t>
            </a:r>
          </a:p>
          <a:p>
            <a:r>
              <a:rPr lang="fr-FR" dirty="0"/>
              <a:t>retenir la périodicité correspondante au % le plus grand.</a:t>
            </a:r>
          </a:p>
        </p:txBody>
      </p:sp>
    </p:spTree>
    <p:extLst>
      <p:ext uri="{BB962C8B-B14F-4D97-AF65-F5344CB8AC3E}">
        <p14:creationId xmlns:p14="http://schemas.microsoft.com/office/powerpoint/2010/main" val="24381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10973D-B05D-931C-FE7B-1380A74095FB}"/>
              </a:ext>
            </a:extLst>
          </p:cNvPr>
          <p:cNvSpPr>
            <a:spLocks noGrp="1"/>
          </p:cNvSpPr>
          <p:nvPr>
            <p:ph type="title"/>
          </p:nvPr>
        </p:nvSpPr>
        <p:spPr>
          <a:xfrm>
            <a:off x="1156851" y="637762"/>
            <a:ext cx="9888496" cy="900131"/>
          </a:xfrm>
        </p:spPr>
        <p:txBody>
          <a:bodyPr anchor="t">
            <a:normAutofit/>
          </a:bodyPr>
          <a:lstStyle/>
          <a:p>
            <a:r>
              <a:rPr lang="fr-FR" sz="4000">
                <a:solidFill>
                  <a:schemeClr val="bg1"/>
                </a:solidFill>
              </a:rPr>
              <a:t>Liste des guerres COW (Correlate Of Wars)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52E32F7F-4EF1-2EAF-0EFB-59AB4ABD4663}"/>
              </a:ext>
            </a:extLst>
          </p:cNvPr>
          <p:cNvSpPr>
            <a:spLocks noGrp="1"/>
          </p:cNvSpPr>
          <p:nvPr>
            <p:ph idx="1"/>
          </p:nvPr>
        </p:nvSpPr>
        <p:spPr>
          <a:xfrm>
            <a:off x="783771" y="2198618"/>
            <a:ext cx="10799932" cy="3959619"/>
          </a:xfrm>
        </p:spPr>
        <p:txBody>
          <a:bodyPr>
            <a:noAutofit/>
          </a:bodyPr>
          <a:lstStyle/>
          <a:p>
            <a:pPr algn="just"/>
            <a:r>
              <a:rPr lang="fr-FR" sz="3200" dirty="0"/>
              <a:t> Etude commencée en 1963 par David Singer, politologue à l’université du Michigan et disponible sur le site COW</a:t>
            </a:r>
          </a:p>
          <a:p>
            <a:pPr algn="just"/>
            <a:r>
              <a:rPr lang="fr-FR" sz="3200" dirty="0"/>
              <a:t>Guerres de 1815 à 2007 dans V4</a:t>
            </a:r>
          </a:p>
          <a:p>
            <a:pPr algn="just"/>
            <a:r>
              <a:rPr lang="fr-FR" sz="3200" dirty="0"/>
              <a:t>Nombreuses informations associées à la guerre ( Nbre de morts, type de guerre, etc.)</a:t>
            </a:r>
          </a:p>
          <a:p>
            <a:pPr algn="just"/>
            <a:r>
              <a:rPr lang="fr-FR" sz="3200" dirty="0"/>
              <a:t>Liste COW V4 complétée de quelques guerres de 2007 à 2024</a:t>
            </a:r>
          </a:p>
          <a:p>
            <a:pPr algn="just"/>
            <a:r>
              <a:rPr lang="fr-FR" sz="3200" dirty="0"/>
              <a:t>Ont été retenues les guerres interétatiques de + de 5000 morts</a:t>
            </a:r>
          </a:p>
          <a:p>
            <a:pPr algn="just"/>
            <a:endParaRPr lang="fr-FR" sz="3200" dirty="0"/>
          </a:p>
        </p:txBody>
      </p:sp>
    </p:spTree>
    <p:extLst>
      <p:ext uri="{BB962C8B-B14F-4D97-AF65-F5344CB8AC3E}">
        <p14:creationId xmlns:p14="http://schemas.microsoft.com/office/powerpoint/2010/main" val="390692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40CF7-AAC2-A1D1-B00B-2FD22D1FA03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A3F059C-C446-5C63-8D35-8B0188E76D12}"/>
              </a:ext>
            </a:extLst>
          </p:cNvPr>
          <p:cNvSpPr>
            <a:spLocks noGrp="1"/>
          </p:cNvSpPr>
          <p:nvPr>
            <p:ph type="title"/>
          </p:nvPr>
        </p:nvSpPr>
        <p:spPr>
          <a:xfrm>
            <a:off x="6573128" y="703679"/>
            <a:ext cx="4928445" cy="687503"/>
          </a:xfrm>
        </p:spPr>
        <p:txBody>
          <a:bodyPr anchor="b">
            <a:normAutofit/>
          </a:bodyPr>
          <a:lstStyle/>
          <a:p>
            <a:r>
              <a:rPr lang="fr-FR" sz="3500" b="1" dirty="0"/>
              <a:t>Résultats des calculs</a:t>
            </a:r>
          </a:p>
        </p:txBody>
      </p:sp>
      <p:sp>
        <p:nvSpPr>
          <p:cNvPr id="20" name="Oval 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rmule de calcul">
            <a:extLst>
              <a:ext uri="{FF2B5EF4-FFF2-40B4-BE49-F238E27FC236}">
                <a16:creationId xmlns:a16="http://schemas.microsoft.com/office/drawing/2014/main" id="{F6BF3C45-6DCE-DDF2-E822-BE717F0BAB7A}"/>
              </a:ext>
            </a:extLst>
          </p:cNvPr>
          <p:cNvPicPr>
            <a:picLocks noChangeAspect="1"/>
          </p:cNvPicPr>
          <p:nvPr/>
        </p:nvPicPr>
        <p:blipFill>
          <a:blip r:embed="rId2" cstate="screen">
            <a:extLst>
              <a:ext uri="{28A0092B-C50C-407E-A947-70E740481C1C}">
                <a14:useLocalDpi xmlns:a14="http://schemas.microsoft.com/office/drawing/2010/main"/>
              </a:ext>
            </a:extLst>
          </a:blip>
          <a:srcRect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Espace réservé du contenu 2">
            <a:extLst>
              <a:ext uri="{FF2B5EF4-FFF2-40B4-BE49-F238E27FC236}">
                <a16:creationId xmlns:a16="http://schemas.microsoft.com/office/drawing/2014/main" id="{AFAB81B8-F72D-7D10-079D-D38C7DB26B86}"/>
              </a:ext>
            </a:extLst>
          </p:cNvPr>
          <p:cNvSpPr>
            <a:spLocks noGrp="1"/>
          </p:cNvSpPr>
          <p:nvPr>
            <p:ph idx="1"/>
          </p:nvPr>
        </p:nvSpPr>
        <p:spPr>
          <a:xfrm>
            <a:off x="6096000" y="1562695"/>
            <a:ext cx="5195647" cy="4591625"/>
          </a:xfrm>
        </p:spPr>
        <p:txBody>
          <a:bodyPr anchor="t">
            <a:noAutofit/>
          </a:bodyPr>
          <a:lstStyle/>
          <a:p>
            <a:r>
              <a:rPr lang="fr-FR" dirty="0"/>
              <a:t>Avec une </a:t>
            </a:r>
            <a:r>
              <a:rPr lang="fr-FR" b="1" dirty="0"/>
              <a:t>liste basée sur COW V4 </a:t>
            </a:r>
            <a:r>
              <a:rPr lang="fr-FR" dirty="0"/>
              <a:t>(</a:t>
            </a:r>
            <a:r>
              <a:rPr lang="fr-FR" dirty="0" err="1"/>
              <a:t>Correlate</a:t>
            </a:r>
            <a:r>
              <a:rPr lang="fr-FR" dirty="0"/>
              <a:t> Of Wars)  de 1815 à 2007  complétée des guerres jusque 2024 en prenant les guerres interétatiques de + de 5000 morts,</a:t>
            </a:r>
            <a:br>
              <a:rPr lang="fr-FR" dirty="0"/>
            </a:br>
            <a:r>
              <a:rPr lang="fr-FR" dirty="0"/>
              <a:t>Le % est maximal pour les périodicités de </a:t>
            </a:r>
            <a:r>
              <a:rPr lang="fr-FR" b="1" dirty="0"/>
              <a:t>3 090 ou 3 095 </a:t>
            </a:r>
            <a:r>
              <a:rPr lang="fr-FR" dirty="0"/>
              <a:t>jours (8,46 ou 8,47 ans),</a:t>
            </a:r>
            <a:r>
              <a:rPr lang="fr-FR" b="1" dirty="0"/>
              <a:t> avec une valeur de </a:t>
            </a:r>
            <a:r>
              <a:rPr lang="fr-FR" sz="4800" b="1" dirty="0"/>
              <a:t>60%</a:t>
            </a:r>
            <a:endParaRPr lang="fr-FR" dirty="0"/>
          </a:p>
        </p:txBody>
      </p:sp>
      <p:sp>
        <p:nvSpPr>
          <p:cNvPr id="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3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7093-5AD2-9002-1F39-2ED29A9C7DA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FB1B9A1-D883-A09A-BBC0-D1AF3194CE9F}"/>
              </a:ext>
            </a:extLst>
          </p:cNvPr>
          <p:cNvSpPr>
            <a:spLocks noGrp="1"/>
          </p:cNvSpPr>
          <p:nvPr>
            <p:ph type="title"/>
          </p:nvPr>
        </p:nvSpPr>
        <p:spPr>
          <a:xfrm>
            <a:off x="104172" y="1683756"/>
            <a:ext cx="3597572" cy="2396359"/>
          </a:xfrm>
        </p:spPr>
        <p:txBody>
          <a:bodyPr anchor="b">
            <a:normAutofit fontScale="90000"/>
          </a:bodyPr>
          <a:lstStyle/>
          <a:p>
            <a:pPr algn="r"/>
            <a:r>
              <a:rPr lang="fr-FR" dirty="0">
                <a:solidFill>
                  <a:srgbClr val="FFFFFF"/>
                </a:solidFill>
              </a:rPr>
              <a:t>Conclusion calcul de périodicité du </a:t>
            </a:r>
            <a:r>
              <a:rPr lang="fr-FR" sz="4000" dirty="0">
                <a:solidFill>
                  <a:srgbClr val="FFFFFF"/>
                </a:solidFill>
              </a:rPr>
              <a:t>« Cycle Quesako » </a:t>
            </a:r>
            <a:endParaRPr lang="fr-FR" dirty="0">
              <a:solidFill>
                <a:srgbClr val="FFFFFF"/>
              </a:solidFill>
            </a:endParaRPr>
          </a:p>
        </p:txBody>
      </p:sp>
      <p:sp>
        <p:nvSpPr>
          <p:cNvPr id="4" name="Forme libre : forme 3">
            <a:extLst>
              <a:ext uri="{FF2B5EF4-FFF2-40B4-BE49-F238E27FC236}">
                <a16:creationId xmlns:a16="http://schemas.microsoft.com/office/drawing/2014/main" id="{92E77898-32DB-57A8-E18B-9869B548EAC7}"/>
              </a:ext>
            </a:extLst>
          </p:cNvPr>
          <p:cNvSpPr/>
          <p:nvPr/>
        </p:nvSpPr>
        <p:spPr>
          <a:xfrm>
            <a:off x="4905052" y="844647"/>
            <a:ext cx="6666833" cy="2055394"/>
          </a:xfrm>
          <a:custGeom>
            <a:avLst/>
            <a:gdLst>
              <a:gd name="connsiteX0" fmla="*/ 0 w 6666833"/>
              <a:gd name="connsiteY0" fmla="*/ 279709 h 1678218"/>
              <a:gd name="connsiteX1" fmla="*/ 279709 w 6666833"/>
              <a:gd name="connsiteY1" fmla="*/ 0 h 1678218"/>
              <a:gd name="connsiteX2" fmla="*/ 6387124 w 6666833"/>
              <a:gd name="connsiteY2" fmla="*/ 0 h 1678218"/>
              <a:gd name="connsiteX3" fmla="*/ 6666833 w 6666833"/>
              <a:gd name="connsiteY3" fmla="*/ 279709 h 1678218"/>
              <a:gd name="connsiteX4" fmla="*/ 6666833 w 6666833"/>
              <a:gd name="connsiteY4" fmla="*/ 1398509 h 1678218"/>
              <a:gd name="connsiteX5" fmla="*/ 6387124 w 6666833"/>
              <a:gd name="connsiteY5" fmla="*/ 1678218 h 1678218"/>
              <a:gd name="connsiteX6" fmla="*/ 279709 w 6666833"/>
              <a:gd name="connsiteY6" fmla="*/ 1678218 h 1678218"/>
              <a:gd name="connsiteX7" fmla="*/ 0 w 6666833"/>
              <a:gd name="connsiteY7" fmla="*/ 1398509 h 1678218"/>
              <a:gd name="connsiteX8" fmla="*/ 0 w 6666833"/>
              <a:gd name="connsiteY8" fmla="*/ 279709 h 167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6833" h="1678218">
                <a:moveTo>
                  <a:pt x="0" y="279709"/>
                </a:moveTo>
                <a:cubicBezTo>
                  <a:pt x="0" y="125230"/>
                  <a:pt x="125230" y="0"/>
                  <a:pt x="279709" y="0"/>
                </a:cubicBezTo>
                <a:lnTo>
                  <a:pt x="6387124" y="0"/>
                </a:lnTo>
                <a:cubicBezTo>
                  <a:pt x="6541603" y="0"/>
                  <a:pt x="6666833" y="125230"/>
                  <a:pt x="6666833" y="279709"/>
                </a:cubicBezTo>
                <a:lnTo>
                  <a:pt x="6666833" y="1398509"/>
                </a:lnTo>
                <a:cubicBezTo>
                  <a:pt x="6666833" y="1552988"/>
                  <a:pt x="6541603" y="1678218"/>
                  <a:pt x="6387124" y="1678218"/>
                </a:cubicBezTo>
                <a:lnTo>
                  <a:pt x="279709" y="1678218"/>
                </a:lnTo>
                <a:cubicBezTo>
                  <a:pt x="125230" y="1678218"/>
                  <a:pt x="0" y="1552988"/>
                  <a:pt x="0" y="1398509"/>
                </a:cubicBezTo>
                <a:lnTo>
                  <a:pt x="0" y="279709"/>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6224" tIns="196224" rIns="196224" bIns="196224" numCol="1" spcCol="1270" anchor="ctr" anchorCtr="0">
            <a:noAutofit/>
          </a:bodyPr>
          <a:lstStyle/>
          <a:p>
            <a:pPr marL="0" lvl="0" indent="0" algn="l" defTabSz="1333500">
              <a:lnSpc>
                <a:spcPct val="90000"/>
              </a:lnSpc>
              <a:spcBef>
                <a:spcPct val="0"/>
              </a:spcBef>
              <a:spcAft>
                <a:spcPct val="35000"/>
              </a:spcAft>
              <a:buNone/>
            </a:pPr>
            <a:r>
              <a:rPr lang="fr-FR" sz="3000" kern="1200" dirty="0"/>
              <a:t>La périodicité moyenne retenue est de </a:t>
            </a:r>
            <a:r>
              <a:rPr lang="fr-FR" sz="3000" b="1" kern="1200" dirty="0"/>
              <a:t>3 095 </a:t>
            </a:r>
            <a:r>
              <a:rPr lang="fr-FR" sz="3000" kern="1200" dirty="0"/>
              <a:t>jours (</a:t>
            </a:r>
            <a:r>
              <a:rPr lang="fr-FR" sz="3000" b="1" kern="1200" dirty="0"/>
              <a:t>8,47 ans</a:t>
            </a:r>
            <a:r>
              <a:rPr lang="fr-FR" sz="3000" kern="1200" dirty="0"/>
              <a:t>)</a:t>
            </a:r>
            <a:endParaRPr lang="en-US" sz="3000" kern="1200" dirty="0"/>
          </a:p>
        </p:txBody>
      </p:sp>
      <p:sp>
        <p:nvSpPr>
          <p:cNvPr id="6" name="Forme libre : forme 5">
            <a:extLst>
              <a:ext uri="{FF2B5EF4-FFF2-40B4-BE49-F238E27FC236}">
                <a16:creationId xmlns:a16="http://schemas.microsoft.com/office/drawing/2014/main" id="{F5807425-DB80-5069-6DCB-FE8AA39A1D44}"/>
              </a:ext>
            </a:extLst>
          </p:cNvPr>
          <p:cNvSpPr/>
          <p:nvPr/>
        </p:nvSpPr>
        <p:spPr>
          <a:xfrm>
            <a:off x="4905052" y="3668486"/>
            <a:ext cx="6666833" cy="2421069"/>
          </a:xfrm>
          <a:custGeom>
            <a:avLst/>
            <a:gdLst>
              <a:gd name="connsiteX0" fmla="*/ 0 w 6666833"/>
              <a:gd name="connsiteY0" fmla="*/ 279709 h 1678218"/>
              <a:gd name="connsiteX1" fmla="*/ 279709 w 6666833"/>
              <a:gd name="connsiteY1" fmla="*/ 0 h 1678218"/>
              <a:gd name="connsiteX2" fmla="*/ 6387124 w 6666833"/>
              <a:gd name="connsiteY2" fmla="*/ 0 h 1678218"/>
              <a:gd name="connsiteX3" fmla="*/ 6666833 w 6666833"/>
              <a:gd name="connsiteY3" fmla="*/ 279709 h 1678218"/>
              <a:gd name="connsiteX4" fmla="*/ 6666833 w 6666833"/>
              <a:gd name="connsiteY4" fmla="*/ 1398509 h 1678218"/>
              <a:gd name="connsiteX5" fmla="*/ 6387124 w 6666833"/>
              <a:gd name="connsiteY5" fmla="*/ 1678218 h 1678218"/>
              <a:gd name="connsiteX6" fmla="*/ 279709 w 6666833"/>
              <a:gd name="connsiteY6" fmla="*/ 1678218 h 1678218"/>
              <a:gd name="connsiteX7" fmla="*/ 0 w 6666833"/>
              <a:gd name="connsiteY7" fmla="*/ 1398509 h 1678218"/>
              <a:gd name="connsiteX8" fmla="*/ 0 w 6666833"/>
              <a:gd name="connsiteY8" fmla="*/ 279709 h 167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6833" h="1678218">
                <a:moveTo>
                  <a:pt x="0" y="279709"/>
                </a:moveTo>
                <a:cubicBezTo>
                  <a:pt x="0" y="125230"/>
                  <a:pt x="125230" y="0"/>
                  <a:pt x="279709" y="0"/>
                </a:cubicBezTo>
                <a:lnTo>
                  <a:pt x="6387124" y="0"/>
                </a:lnTo>
                <a:cubicBezTo>
                  <a:pt x="6541603" y="0"/>
                  <a:pt x="6666833" y="125230"/>
                  <a:pt x="6666833" y="279709"/>
                </a:cubicBezTo>
                <a:lnTo>
                  <a:pt x="6666833" y="1398509"/>
                </a:lnTo>
                <a:cubicBezTo>
                  <a:pt x="6666833" y="1552988"/>
                  <a:pt x="6541603" y="1678218"/>
                  <a:pt x="6387124" y="1678218"/>
                </a:cubicBezTo>
                <a:lnTo>
                  <a:pt x="279709" y="1678218"/>
                </a:lnTo>
                <a:cubicBezTo>
                  <a:pt x="125230" y="1678218"/>
                  <a:pt x="0" y="1552988"/>
                  <a:pt x="0" y="1398509"/>
                </a:cubicBezTo>
                <a:lnTo>
                  <a:pt x="0" y="279709"/>
                </a:lnTo>
                <a:close/>
              </a:path>
            </a:pathLst>
          </a:custGeom>
        </p:spPr>
        <p:style>
          <a:lnRef idx="0">
            <a:schemeClr val="lt1">
              <a:hueOff val="0"/>
              <a:satOff val="0"/>
              <a:lumOff val="0"/>
              <a:alphaOff val="0"/>
            </a:schemeClr>
          </a:lnRef>
          <a:fillRef idx="3">
            <a:schemeClr val="accent5">
              <a:hueOff val="-6076075"/>
              <a:satOff val="-413"/>
              <a:lumOff val="981"/>
              <a:alphaOff val="0"/>
            </a:schemeClr>
          </a:fillRef>
          <a:effectRef idx="2">
            <a:schemeClr val="accent5">
              <a:hueOff val="-6076075"/>
              <a:satOff val="-413"/>
              <a:lumOff val="981"/>
              <a:alphaOff val="0"/>
            </a:schemeClr>
          </a:effectRef>
          <a:fontRef idx="minor">
            <a:schemeClr val="lt1"/>
          </a:fontRef>
        </p:style>
        <p:txBody>
          <a:bodyPr spcFirstLastPara="0" vert="horz" wrap="square" lIns="196224" tIns="196224" rIns="196224" bIns="196224" numCol="1" spcCol="1270" anchor="ctr" anchorCtr="0">
            <a:noAutofit/>
          </a:bodyPr>
          <a:lstStyle/>
          <a:p>
            <a:pPr marL="0" lvl="0" indent="0" algn="l" defTabSz="1333500">
              <a:lnSpc>
                <a:spcPct val="90000"/>
              </a:lnSpc>
              <a:spcBef>
                <a:spcPct val="0"/>
              </a:spcBef>
              <a:spcAft>
                <a:spcPct val="35000"/>
              </a:spcAft>
              <a:buNone/>
            </a:pPr>
            <a:r>
              <a:rPr lang="fr-FR" sz="3000" kern="1200" dirty="0"/>
              <a:t>Le pourcentage retenu de guerres de + de 5000 morts qui se déclenchent durant les phases d’amplification est de </a:t>
            </a:r>
            <a:r>
              <a:rPr lang="fr-FR" sz="4400" b="1" kern="1200" dirty="0"/>
              <a:t>60%</a:t>
            </a:r>
            <a:r>
              <a:rPr lang="fr-FR" sz="3000" b="1" kern="1200" dirty="0"/>
              <a:t> </a:t>
            </a:r>
            <a:r>
              <a:rPr lang="fr-FR" sz="3000" kern="1200" dirty="0"/>
              <a:t>avec la liste basée sur COW V4 et complétée</a:t>
            </a:r>
            <a:endParaRPr lang="en-US" sz="3000" kern="1200" dirty="0"/>
          </a:p>
        </p:txBody>
      </p:sp>
    </p:spTree>
    <p:extLst>
      <p:ext uri="{BB962C8B-B14F-4D97-AF65-F5344CB8AC3E}">
        <p14:creationId xmlns:p14="http://schemas.microsoft.com/office/powerpoint/2010/main" val="18993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3C8E35C-2441-6F14-C64A-37FAE69C5AA9}"/>
              </a:ext>
            </a:extLst>
          </p:cNvPr>
          <p:cNvSpPr>
            <a:spLocks noGrp="1"/>
          </p:cNvSpPr>
          <p:nvPr>
            <p:ph type="title"/>
          </p:nvPr>
        </p:nvSpPr>
        <p:spPr>
          <a:xfrm>
            <a:off x="686834" y="1153572"/>
            <a:ext cx="3200400" cy="4461163"/>
          </a:xfrm>
        </p:spPr>
        <p:txBody>
          <a:bodyPr>
            <a:normAutofit/>
          </a:bodyPr>
          <a:lstStyle/>
          <a:p>
            <a:r>
              <a:rPr lang="fr-FR">
                <a:solidFill>
                  <a:srgbClr val="FFFFFF"/>
                </a:solidFill>
              </a:rPr>
              <a:t>Que signifie ces 60% calculés et 88% des contextes?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99D59973-411E-481A-8C14-6CC95B437F03}"/>
              </a:ext>
            </a:extLst>
          </p:cNvPr>
          <p:cNvSpPr>
            <a:spLocks noGrp="1"/>
          </p:cNvSpPr>
          <p:nvPr>
            <p:ph idx="1"/>
          </p:nvPr>
        </p:nvSpPr>
        <p:spPr>
          <a:xfrm>
            <a:off x="4447308" y="591344"/>
            <a:ext cx="6906491" cy="5585619"/>
          </a:xfrm>
        </p:spPr>
        <p:txBody>
          <a:bodyPr anchor="ctr">
            <a:normAutofit/>
          </a:bodyPr>
          <a:lstStyle/>
          <a:p>
            <a:r>
              <a:rPr lang="fr-FR" dirty="0"/>
              <a:t>60% signifie qu’il y a un peu plus de guerres durant les phases d’amplification</a:t>
            </a:r>
          </a:p>
          <a:p>
            <a:r>
              <a:rPr lang="fr-FR" dirty="0"/>
              <a:t>88% signifie que sur quelques contextes choisis, les guerres les plus importantes, dites Majeures, ont lieu durant les phases d’amplification</a:t>
            </a:r>
          </a:p>
          <a:p>
            <a:r>
              <a:rPr lang="fr-FR" dirty="0"/>
              <a:t>Autrement dit, même s’il n’y a pas beaucoup plus de guerres durant les phases d’amplification, certaines paraissent « amplifiées » et prennent plus d’importance. Il est plus probable d’y trouver les guerres Majeures</a:t>
            </a:r>
          </a:p>
          <a:p>
            <a:endParaRPr lang="fr-FR" dirty="0"/>
          </a:p>
        </p:txBody>
      </p:sp>
    </p:spTree>
    <p:extLst>
      <p:ext uri="{BB962C8B-B14F-4D97-AF65-F5344CB8AC3E}">
        <p14:creationId xmlns:p14="http://schemas.microsoft.com/office/powerpoint/2010/main" val="23288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re 1">
            <a:extLst>
              <a:ext uri="{FF2B5EF4-FFF2-40B4-BE49-F238E27FC236}">
                <a16:creationId xmlns:a16="http://schemas.microsoft.com/office/drawing/2014/main" id="{B1D22E82-70EB-BB25-7425-D9B8F1B13F02}"/>
              </a:ext>
            </a:extLst>
          </p:cNvPr>
          <p:cNvSpPr>
            <a:spLocks noGrp="1"/>
          </p:cNvSpPr>
          <p:nvPr>
            <p:ph type="title"/>
          </p:nvPr>
        </p:nvSpPr>
        <p:spPr>
          <a:xfrm>
            <a:off x="838200" y="365125"/>
            <a:ext cx="10515600" cy="930275"/>
          </a:xfrm>
        </p:spPr>
        <p:txBody>
          <a:bodyPr>
            <a:normAutofit/>
          </a:bodyPr>
          <a:lstStyle/>
          <a:p>
            <a:r>
              <a:rPr lang="fr-FR" sz="2800" dirty="0"/>
              <a:t>Le « cycle Quésako » n’est pas une sinusoïde parfaite – il peut y avoir des recalages de pic et des irrégularités dans les phases</a:t>
            </a:r>
          </a:p>
        </p:txBody>
      </p:sp>
      <p:grpSp>
        <p:nvGrpSpPr>
          <p:cNvPr id="4" name="Zone de dessin 5">
            <a:extLst>
              <a:ext uri="{FF2B5EF4-FFF2-40B4-BE49-F238E27FC236}">
                <a16:creationId xmlns:a16="http://schemas.microsoft.com/office/drawing/2014/main" id="{160DF274-6212-2E8F-28BA-38A946F1FFD2}"/>
              </a:ext>
            </a:extLst>
          </p:cNvPr>
          <p:cNvGrpSpPr/>
          <p:nvPr/>
        </p:nvGrpSpPr>
        <p:grpSpPr>
          <a:xfrm>
            <a:off x="2441303" y="2011363"/>
            <a:ext cx="7309393" cy="4160837"/>
            <a:chOff x="0" y="0"/>
            <a:chExt cx="4169051" cy="2430780"/>
          </a:xfrm>
        </p:grpSpPr>
        <p:sp>
          <p:nvSpPr>
            <p:cNvPr id="5" name="Rectangle 4">
              <a:extLst>
                <a:ext uri="{FF2B5EF4-FFF2-40B4-BE49-F238E27FC236}">
                  <a16:creationId xmlns:a16="http://schemas.microsoft.com/office/drawing/2014/main" id="{B5C762B5-9DA6-10EC-3A5C-9B24D504B9D3}"/>
                </a:ext>
              </a:extLst>
            </p:cNvPr>
            <p:cNvSpPr/>
            <p:nvPr/>
          </p:nvSpPr>
          <p:spPr>
            <a:xfrm>
              <a:off x="0" y="0"/>
              <a:ext cx="4168775" cy="2430780"/>
            </a:xfrm>
            <a:prstGeom prst="rect">
              <a:avLst/>
            </a:prstGeom>
            <a:solidFill>
              <a:prstClr val="white"/>
            </a:solidFill>
            <a:ln w="15875">
              <a:solidFill>
                <a:schemeClr val="tx1"/>
              </a:solidFill>
            </a:ln>
          </p:spPr>
          <p:txBody>
            <a:bodyPr/>
            <a:lstStyle/>
            <a:p>
              <a:endParaRPr lang="fr-FR"/>
            </a:p>
          </p:txBody>
        </p:sp>
        <p:sp>
          <p:nvSpPr>
            <p:cNvPr id="6" name="Rectangle 5">
              <a:extLst>
                <a:ext uri="{FF2B5EF4-FFF2-40B4-BE49-F238E27FC236}">
                  <a16:creationId xmlns:a16="http://schemas.microsoft.com/office/drawing/2014/main" id="{0C74EBA3-679D-1032-C3B5-DDA6AE663607}"/>
                </a:ext>
              </a:extLst>
            </p:cNvPr>
            <p:cNvSpPr/>
            <p:nvPr/>
          </p:nvSpPr>
          <p:spPr>
            <a:xfrm>
              <a:off x="3056319" y="1058123"/>
              <a:ext cx="536775" cy="1197039"/>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endParaRPr lang="fr-FR"/>
            </a:p>
          </p:txBody>
        </p:sp>
        <p:sp>
          <p:nvSpPr>
            <p:cNvPr id="7" name="Rectangle 6">
              <a:extLst>
                <a:ext uri="{FF2B5EF4-FFF2-40B4-BE49-F238E27FC236}">
                  <a16:creationId xmlns:a16="http://schemas.microsoft.com/office/drawing/2014/main" id="{16446CE7-DE4C-00F9-C29D-A567316DF47A}"/>
                </a:ext>
              </a:extLst>
            </p:cNvPr>
            <p:cNvSpPr/>
            <p:nvPr/>
          </p:nvSpPr>
          <p:spPr>
            <a:xfrm>
              <a:off x="2039402" y="1061518"/>
              <a:ext cx="352264" cy="1197560"/>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endParaRPr lang="fr-FR"/>
            </a:p>
          </p:txBody>
        </p:sp>
        <p:sp>
          <p:nvSpPr>
            <p:cNvPr id="8" name="Rectangle 7">
              <a:extLst>
                <a:ext uri="{FF2B5EF4-FFF2-40B4-BE49-F238E27FC236}">
                  <a16:creationId xmlns:a16="http://schemas.microsoft.com/office/drawing/2014/main" id="{099BB82F-79A1-EE79-3390-F15FD695BC8F}"/>
                </a:ext>
              </a:extLst>
            </p:cNvPr>
            <p:cNvSpPr/>
            <p:nvPr/>
          </p:nvSpPr>
          <p:spPr>
            <a:xfrm>
              <a:off x="705926" y="1044522"/>
              <a:ext cx="786053" cy="1197894"/>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endParaRPr lang="fr-FR"/>
            </a:p>
          </p:txBody>
        </p:sp>
        <p:sp>
          <p:nvSpPr>
            <p:cNvPr id="9" name="Rectangle 8">
              <a:extLst>
                <a:ext uri="{FF2B5EF4-FFF2-40B4-BE49-F238E27FC236}">
                  <a16:creationId xmlns:a16="http://schemas.microsoft.com/office/drawing/2014/main" id="{69434526-FD9E-AC0D-37C2-CC93C404AEBF}"/>
                </a:ext>
              </a:extLst>
            </p:cNvPr>
            <p:cNvSpPr/>
            <p:nvPr/>
          </p:nvSpPr>
          <p:spPr>
            <a:xfrm>
              <a:off x="18815" y="1044768"/>
              <a:ext cx="305252" cy="1210743"/>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endParaRPr lang="fr-FR"/>
            </a:p>
          </p:txBody>
        </p:sp>
        <p:cxnSp>
          <p:nvCxnSpPr>
            <p:cNvPr id="10" name="Connecteur droit 9">
              <a:extLst>
                <a:ext uri="{FF2B5EF4-FFF2-40B4-BE49-F238E27FC236}">
                  <a16:creationId xmlns:a16="http://schemas.microsoft.com/office/drawing/2014/main" id="{7B8F233B-3C81-546C-0913-EEFE7B6B97C7}"/>
                </a:ext>
              </a:extLst>
            </p:cNvPr>
            <p:cNvCxnSpPr/>
            <p:nvPr/>
          </p:nvCxnSpPr>
          <p:spPr>
            <a:xfrm flipV="1">
              <a:off x="27" y="1674296"/>
              <a:ext cx="4160010" cy="15126"/>
            </a:xfrm>
            <a:prstGeom prst="line">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11" name="Forme libre : forme 10">
              <a:extLst>
                <a:ext uri="{FF2B5EF4-FFF2-40B4-BE49-F238E27FC236}">
                  <a16:creationId xmlns:a16="http://schemas.microsoft.com/office/drawing/2014/main" id="{DFF46D93-D4E8-8BD1-1701-350FD6F56B77}"/>
                </a:ext>
              </a:extLst>
            </p:cNvPr>
            <p:cNvSpPr/>
            <p:nvPr/>
          </p:nvSpPr>
          <p:spPr>
            <a:xfrm>
              <a:off x="7579" y="1066651"/>
              <a:ext cx="4161472" cy="1176542"/>
            </a:xfrm>
            <a:custGeom>
              <a:avLst/>
              <a:gdLst>
                <a:gd name="connsiteX0" fmla="*/ 0 w 5081774"/>
                <a:gd name="connsiteY0" fmla="*/ 705082 h 1436734"/>
                <a:gd name="connsiteX1" fmla="*/ 286327 w 5081774"/>
                <a:gd name="connsiteY1" fmla="*/ 21592 h 1436734"/>
                <a:gd name="connsiteX2" fmla="*/ 535709 w 5081774"/>
                <a:gd name="connsiteY2" fmla="*/ 1425519 h 1436734"/>
                <a:gd name="connsiteX3" fmla="*/ 1265382 w 5081774"/>
                <a:gd name="connsiteY3" fmla="*/ 21592 h 1436734"/>
                <a:gd name="connsiteX4" fmla="*/ 2281382 w 5081774"/>
                <a:gd name="connsiteY4" fmla="*/ 1397810 h 1436734"/>
                <a:gd name="connsiteX5" fmla="*/ 2650836 w 5081774"/>
                <a:gd name="connsiteY5" fmla="*/ 40064 h 1436734"/>
                <a:gd name="connsiteX6" fmla="*/ 3232727 w 5081774"/>
                <a:gd name="connsiteY6" fmla="*/ 1425519 h 1436734"/>
                <a:gd name="connsiteX7" fmla="*/ 4202545 w 5081774"/>
                <a:gd name="connsiteY7" fmla="*/ 40064 h 1436734"/>
                <a:gd name="connsiteX8" fmla="*/ 4507345 w 5081774"/>
                <a:gd name="connsiteY8" fmla="*/ 1425519 h 1436734"/>
                <a:gd name="connsiteX9" fmla="*/ 5080000 w 5081774"/>
                <a:gd name="connsiteY9" fmla="*/ 705082 h 143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1774" h="1436734">
                  <a:moveTo>
                    <a:pt x="0" y="705082"/>
                  </a:moveTo>
                  <a:cubicBezTo>
                    <a:pt x="98521" y="303300"/>
                    <a:pt x="197042" y="-98481"/>
                    <a:pt x="286327" y="21592"/>
                  </a:cubicBezTo>
                  <a:cubicBezTo>
                    <a:pt x="375612" y="141665"/>
                    <a:pt x="372533" y="1425519"/>
                    <a:pt x="535709" y="1425519"/>
                  </a:cubicBezTo>
                  <a:cubicBezTo>
                    <a:pt x="698885" y="1425519"/>
                    <a:pt x="974437" y="26210"/>
                    <a:pt x="1265382" y="21592"/>
                  </a:cubicBezTo>
                  <a:cubicBezTo>
                    <a:pt x="1556327" y="16974"/>
                    <a:pt x="2050473" y="1394731"/>
                    <a:pt x="2281382" y="1397810"/>
                  </a:cubicBezTo>
                  <a:cubicBezTo>
                    <a:pt x="2512291" y="1400889"/>
                    <a:pt x="2492279" y="35446"/>
                    <a:pt x="2650836" y="40064"/>
                  </a:cubicBezTo>
                  <a:cubicBezTo>
                    <a:pt x="2809393" y="44682"/>
                    <a:pt x="2974109" y="1425519"/>
                    <a:pt x="3232727" y="1425519"/>
                  </a:cubicBezTo>
                  <a:cubicBezTo>
                    <a:pt x="3491345" y="1425519"/>
                    <a:pt x="3990109" y="40064"/>
                    <a:pt x="4202545" y="40064"/>
                  </a:cubicBezTo>
                  <a:cubicBezTo>
                    <a:pt x="4414981" y="40064"/>
                    <a:pt x="4361103" y="1314683"/>
                    <a:pt x="4507345" y="1425519"/>
                  </a:cubicBezTo>
                  <a:cubicBezTo>
                    <a:pt x="4653588" y="1536355"/>
                    <a:pt x="5113867" y="791288"/>
                    <a:pt x="5080000" y="705082"/>
                  </a:cubicBezTo>
                </a:path>
              </a:pathLst>
            </a:custGeom>
            <a:noFill/>
            <a:ln w="25400"/>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endParaRPr lang="fr-FR"/>
            </a:p>
          </p:txBody>
        </p:sp>
        <p:cxnSp>
          <p:nvCxnSpPr>
            <p:cNvPr id="12" name="Connecteur droit avec flèche 11">
              <a:extLst>
                <a:ext uri="{FF2B5EF4-FFF2-40B4-BE49-F238E27FC236}">
                  <a16:creationId xmlns:a16="http://schemas.microsoft.com/office/drawing/2014/main" id="{E46F8B40-3C40-5A79-B2A3-A93BC12234F7}"/>
                </a:ext>
              </a:extLst>
            </p:cNvPr>
            <p:cNvCxnSpPr/>
            <p:nvPr/>
          </p:nvCxnSpPr>
          <p:spPr>
            <a:xfrm flipH="1">
              <a:off x="363026" y="743891"/>
              <a:ext cx="413676" cy="363001"/>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95EC2951-27CF-931B-C708-3B0BA42C16B1}"/>
                </a:ext>
              </a:extLst>
            </p:cNvPr>
            <p:cNvCxnSpPr/>
            <p:nvPr/>
          </p:nvCxnSpPr>
          <p:spPr>
            <a:xfrm flipH="1">
              <a:off x="1292047" y="762748"/>
              <a:ext cx="186422" cy="234438"/>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B8F9A19-80B4-88CF-87A8-6420A4893519}"/>
                </a:ext>
              </a:extLst>
            </p:cNvPr>
            <p:cNvCxnSpPr/>
            <p:nvPr/>
          </p:nvCxnSpPr>
          <p:spPr>
            <a:xfrm>
              <a:off x="2016561" y="782346"/>
              <a:ext cx="141599" cy="227035"/>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60F82ECE-591B-CC5C-70E0-8F87EF0856A5}"/>
                </a:ext>
              </a:extLst>
            </p:cNvPr>
            <p:cNvCxnSpPr/>
            <p:nvPr/>
          </p:nvCxnSpPr>
          <p:spPr>
            <a:xfrm>
              <a:off x="3137850" y="771107"/>
              <a:ext cx="119963" cy="255029"/>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4746BB-FFA6-13AB-2A2C-C51AFDF1D351}"/>
                </a:ext>
              </a:extLst>
            </p:cNvPr>
            <p:cNvSpPr/>
            <p:nvPr/>
          </p:nvSpPr>
          <p:spPr>
            <a:xfrm>
              <a:off x="212135" y="24"/>
              <a:ext cx="3794481" cy="264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pPr indent="194767" algn="ctr" defTabSz="987552">
                <a:spcAft>
                  <a:spcPts val="600"/>
                </a:spcAft>
              </a:pPr>
              <a:r>
                <a:rPr lang="fr-FR" sz="1512" i="1" kern="1200">
                  <a:solidFill>
                    <a:srgbClr val="000000"/>
                  </a:solidFill>
                  <a:latin typeface="Times New Roman" panose="02020603050405020304" pitchFamily="18" charset="0"/>
                  <a:ea typeface="+mn-ea"/>
                  <a:cs typeface="+mn-cs"/>
                </a:rPr>
                <a:t>Avec la représentation du phénomène cyclique</a:t>
              </a:r>
              <a:endParaRPr lang="fr-FR" sz="110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A88CB51C-BD6B-8E4D-3BFF-0C081DC05DE6}"/>
                </a:ext>
              </a:extLst>
            </p:cNvPr>
            <p:cNvSpPr/>
            <p:nvPr/>
          </p:nvSpPr>
          <p:spPr>
            <a:xfrm>
              <a:off x="145330" y="274120"/>
              <a:ext cx="3648334" cy="50808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4583" tIns="37292" rIns="74583" bIns="37292" numCol="1" spcCol="0" rtlCol="0" fromWordArt="0" anchor="ctr" anchorCtr="0" forceAA="0" compatLnSpc="1">
              <a:prstTxWarp prst="textNoShape">
                <a:avLst/>
              </a:prstTxWarp>
              <a:noAutofit/>
            </a:bodyPr>
            <a:lstStyle/>
            <a:p>
              <a:pPr indent="194767" algn="ctr" defTabSz="987552">
                <a:spcAft>
                  <a:spcPts val="600"/>
                </a:spcAft>
              </a:pPr>
              <a:r>
                <a:rPr lang="fr-FR" sz="1512" b="1" kern="1200">
                  <a:solidFill>
                    <a:srgbClr val="000000"/>
                  </a:solidFill>
                  <a:latin typeface="Times New Roman" panose="02020603050405020304" pitchFamily="18" charset="0"/>
                  <a:ea typeface="+mn-ea"/>
                  <a:cs typeface="+mn-cs"/>
                </a:rPr>
                <a:t>Périodes où les guerres sont plus fréquentes</a:t>
              </a:r>
              <a:endParaRPr lang="fr-FR" sz="1100">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280650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65BA238-68D7-BC56-8048-38C68F641871}"/>
              </a:ext>
            </a:extLst>
          </p:cNvPr>
          <p:cNvSpPr>
            <a:spLocks noGrp="1"/>
          </p:cNvSpPr>
          <p:nvPr>
            <p:ph type="title"/>
          </p:nvPr>
        </p:nvSpPr>
        <p:spPr>
          <a:xfrm>
            <a:off x="686834" y="1153572"/>
            <a:ext cx="3200400" cy="4461163"/>
          </a:xfrm>
        </p:spPr>
        <p:txBody>
          <a:bodyPr>
            <a:normAutofit/>
          </a:bodyPr>
          <a:lstStyle/>
          <a:p>
            <a:r>
              <a:rPr lang="fr-FR" sz="3400" b="1">
                <a:solidFill>
                  <a:srgbClr val="FFFFFF"/>
                </a:solidFill>
              </a:rPr>
              <a:t>Prévisions sur la période 2022-2026 </a:t>
            </a:r>
            <a:br>
              <a:rPr lang="fr-FR" sz="3400" b="1">
                <a:solidFill>
                  <a:srgbClr val="FFFFFF"/>
                </a:solidFill>
              </a:rPr>
            </a:br>
            <a:r>
              <a:rPr lang="fr-FR" sz="3400" b="1">
                <a:solidFill>
                  <a:srgbClr val="FFFFFF"/>
                </a:solidFill>
              </a:rPr>
              <a:t>faites avant le déclenchement de la guerre Russie –Ukraine </a:t>
            </a:r>
            <a:br>
              <a:rPr lang="fr-FR" sz="3400" b="1">
                <a:solidFill>
                  <a:srgbClr val="FFFFFF"/>
                </a:solidFill>
              </a:rPr>
            </a:br>
            <a:endParaRPr lang="fr-FR" sz="3400" b="1">
              <a:solidFill>
                <a:srgbClr val="FFFFFF"/>
              </a:solidFill>
            </a:endParaRP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1">
            <a:extLst>
              <a:ext uri="{FF2B5EF4-FFF2-40B4-BE49-F238E27FC236}">
                <a16:creationId xmlns:a16="http://schemas.microsoft.com/office/drawing/2014/main" id="{6991E424-9124-C13E-0785-7F247E257DC2}"/>
              </a:ext>
            </a:extLst>
          </p:cNvPr>
          <p:cNvSpPr>
            <a:spLocks noGrp="1" noChangeArrowheads="1"/>
          </p:cNvSpPr>
          <p:nvPr>
            <p:ph idx="1"/>
          </p:nvPr>
        </p:nvSpPr>
        <p:spPr bwMode="auto">
          <a:xfrm>
            <a:off x="3887234" y="239485"/>
            <a:ext cx="8301718" cy="67164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defTabSz="914400" rtl="0" eaLnBrk="0" fontAlgn="base" latinLnBrk="0" hangingPunct="0">
              <a:spcBef>
                <a:spcPct val="0"/>
              </a:spcBef>
              <a:spcAft>
                <a:spcPts val="600"/>
              </a:spcAft>
              <a:buClrTx/>
              <a:buSzTx/>
              <a:buFontTx/>
              <a:buNone/>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 … Il y aura probablement de nouvelles guerres dans les conflits récurrents existants :</a:t>
            </a:r>
            <a:endParaRPr kumimoji="0" lang="fr-FR" altLang="fr-FR" sz="2200" b="0" i="0" u="none" strike="noStrike" cap="none" normalizeH="0" baseline="0" dirty="0">
              <a:ln>
                <a:noFill/>
              </a:ln>
              <a:effectLst/>
              <a:cs typeface="Arial" panose="020B0604020202020204" pitchFamily="34" charset="0"/>
            </a:endParaRPr>
          </a:p>
          <a:p>
            <a:pPr marL="648000" marR="0" lvl="0" indent="180975" defTabSz="914400" rtl="0" eaLnBrk="0" fontAlgn="base" latinLnBrk="0" hangingPunct="0">
              <a:spcBef>
                <a:spcPct val="0"/>
              </a:spcBef>
              <a:spcAft>
                <a:spcPts val="600"/>
              </a:spcAft>
              <a:buClrTx/>
              <a:buSzTx/>
              <a:buFontTx/>
              <a:buChar char="•"/>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Un nouveau round de la guerre israélo-arabe (suivant règle A1) ou une variante israélo-iranienne </a:t>
            </a:r>
            <a:r>
              <a:rPr kumimoji="0" lang="fr-FR" altLang="fr-FR" sz="2200" b="1" i="1" u="none" strike="noStrike" cap="none" normalizeH="0" baseline="0" dirty="0">
                <a:ln>
                  <a:noFill/>
                </a:ln>
                <a:effectLst/>
                <a:ea typeface="Calibri" panose="020F0502020204030204" pitchFamily="34" charset="0"/>
                <a:cs typeface="Arial" panose="020B0604020202020204" pitchFamily="34" charset="0"/>
              </a:rPr>
              <a:t>(voir Annexe 5 du livre pour analyse détaillée)</a:t>
            </a:r>
            <a:endParaRPr kumimoji="0" lang="fr-FR" altLang="fr-FR" sz="2200" b="1" i="0" u="none" strike="noStrike" cap="none" normalizeH="0" baseline="0" dirty="0">
              <a:ln>
                <a:noFill/>
              </a:ln>
              <a:effectLst/>
              <a:cs typeface="Arial" panose="020B0604020202020204" pitchFamily="34" charset="0"/>
            </a:endParaRPr>
          </a:p>
          <a:p>
            <a:pPr marL="648000" lvl="0">
              <a:spcAft>
                <a:spcPts val="600"/>
              </a:spcAft>
              <a:buFontTx/>
              <a:buChar char="•"/>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Une nouvelle guerre européenne (suivant règle A1) </a:t>
            </a:r>
            <a:r>
              <a:rPr lang="fr-FR" altLang="fr-FR" sz="2200" b="1" i="1" dirty="0">
                <a:ea typeface="Calibri" panose="020F0502020204030204" pitchFamily="34" charset="0"/>
                <a:cs typeface="Arial" panose="020B0604020202020204" pitchFamily="34" charset="0"/>
              </a:rPr>
              <a:t>(voir Annexe 6 du livre pour analyse détaillée) </a:t>
            </a:r>
          </a:p>
          <a:p>
            <a:pPr marL="648000" lvl="0">
              <a:spcAft>
                <a:spcPts val="600"/>
              </a:spcAft>
              <a:buFontTx/>
              <a:buChar char="•"/>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Un épisode de tension indo-pakistanaise (suivant règle A1) ou Inde-Chine</a:t>
            </a:r>
            <a:endParaRPr kumimoji="0" lang="fr-FR" altLang="fr-FR" sz="2200" b="0" i="0" u="none" strike="noStrike" cap="none" normalizeH="0" baseline="0" dirty="0">
              <a:ln>
                <a:noFill/>
              </a:ln>
              <a:effectLst/>
              <a:cs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a:t>
            </a:r>
            <a:endParaRPr kumimoji="0" lang="fr-FR" altLang="fr-FR" sz="2200" b="0" i="0" u="none" strike="noStrike" cap="none" normalizeH="0" baseline="0" dirty="0">
              <a:ln>
                <a:noFill/>
              </a:ln>
              <a:effectLst/>
              <a:cs typeface="Arial" panose="020B0604020202020204" pitchFamily="34" charset="0"/>
            </a:endParaRPr>
          </a:p>
          <a:p>
            <a:pPr marL="0" marR="0" lvl="0" indent="180975" defTabSz="914400" rtl="0" eaLnBrk="0" fontAlgn="base" latinLnBrk="0" hangingPunct="0">
              <a:spcBef>
                <a:spcPct val="0"/>
              </a:spcBef>
              <a:spcAft>
                <a:spcPts val="600"/>
              </a:spcAft>
              <a:buClrTx/>
              <a:buSzTx/>
              <a:buFontTx/>
              <a:buNone/>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Ainsi que d’autres nouvelles guerres :</a:t>
            </a:r>
            <a:endParaRPr kumimoji="0" lang="fr-FR" altLang="fr-FR" sz="2200" b="0" i="0" u="none" strike="noStrike" cap="none" normalizeH="0" baseline="0" dirty="0">
              <a:ln>
                <a:noFill/>
              </a:ln>
              <a:effectLst/>
              <a:cs typeface="Arial" panose="020B0604020202020204" pitchFamily="34" charset="0"/>
            </a:endParaRPr>
          </a:p>
          <a:p>
            <a:pPr marL="648000" marR="0" lvl="0" indent="180975" defTabSz="914400" rtl="0" eaLnBrk="0" fontAlgn="base" latinLnBrk="0" hangingPunct="0">
              <a:spcBef>
                <a:spcPct val="0"/>
              </a:spcBef>
              <a:spcAft>
                <a:spcPts val="600"/>
              </a:spcAft>
              <a:buClrTx/>
              <a:buSzTx/>
              <a:buFontTx/>
              <a:buChar char="•"/>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Une ou plusieurs guerres autres que les précédentes (suivant règle A3)</a:t>
            </a:r>
            <a:endParaRPr kumimoji="0" lang="fr-FR" altLang="fr-FR" sz="2200" b="0" i="0" u="none" strike="noStrike" cap="none" normalizeH="0" baseline="0" dirty="0">
              <a:ln>
                <a:noFill/>
              </a:ln>
              <a:effectLst/>
              <a:cs typeface="Arial" panose="020B0604020202020204" pitchFamily="34" charset="0"/>
            </a:endParaRPr>
          </a:p>
          <a:p>
            <a:pPr marL="648000" marR="0" lvl="0" indent="180975" defTabSz="914400" rtl="0" eaLnBrk="0" fontAlgn="base" latinLnBrk="0" hangingPunct="0">
              <a:spcBef>
                <a:spcPct val="0"/>
              </a:spcBef>
              <a:spcAft>
                <a:spcPts val="600"/>
              </a:spcAft>
              <a:buClrTx/>
              <a:buSzTx/>
              <a:buFontTx/>
              <a:buChar char="•"/>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Le nationalisme chinois pourrait provoquer quelques étincelles, sans que ce ne soit forcément une nouvelle guerre. Passe d’armes USA-Chine ?</a:t>
            </a:r>
            <a:endParaRPr kumimoji="0" lang="fr-FR" altLang="fr-FR" sz="2200" b="0" i="0" u="none" strike="noStrike" cap="none" normalizeH="0" baseline="0" dirty="0">
              <a:ln>
                <a:noFill/>
              </a:ln>
              <a:effectLst/>
              <a:cs typeface="Arial" panose="020B0604020202020204" pitchFamily="34" charset="0"/>
            </a:endParaRPr>
          </a:p>
          <a:p>
            <a:pPr marL="0" marR="0" lvl="0" indent="180975" defTabSz="914400" rtl="0" eaLnBrk="0" fontAlgn="base" latinLnBrk="0" hangingPunct="0">
              <a:spcBef>
                <a:spcPct val="0"/>
              </a:spcBef>
              <a:spcAft>
                <a:spcPts val="600"/>
              </a:spcAft>
              <a:buClrTx/>
              <a:buSzTx/>
              <a:buFontTx/>
              <a:buNone/>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Et la possible extension de guerres existantes</a:t>
            </a:r>
            <a:endParaRPr kumimoji="0" lang="fr-FR" altLang="fr-FR" sz="2200" b="0" i="0" u="none" strike="noStrike" cap="none" normalizeH="0" baseline="0" dirty="0">
              <a:ln>
                <a:noFill/>
              </a:ln>
              <a:effectLst/>
              <a:cs typeface="Arial" panose="020B0604020202020204" pitchFamily="34" charset="0"/>
            </a:endParaRPr>
          </a:p>
          <a:p>
            <a:pPr marL="648000" marR="0" lvl="0" indent="180975" defTabSz="914400" rtl="0" eaLnBrk="0" fontAlgn="base" latinLnBrk="0" hangingPunct="0">
              <a:spcBef>
                <a:spcPct val="0"/>
              </a:spcBef>
              <a:spcAft>
                <a:spcPts val="600"/>
              </a:spcAft>
              <a:buClrTx/>
              <a:buSzTx/>
              <a:buFontTx/>
              <a:buChar char="•"/>
              <a:tabLst/>
            </a:pPr>
            <a:r>
              <a:rPr kumimoji="0" lang="fr-FR" altLang="fr-FR" sz="2200" b="0" i="0" u="none" strike="noStrike" cap="none" normalizeH="0" baseline="0" dirty="0">
                <a:ln>
                  <a:noFill/>
                </a:ln>
                <a:effectLst/>
                <a:ea typeface="Calibri" panose="020F0502020204030204" pitchFamily="34" charset="0"/>
                <a:cs typeface="Arial" panose="020B0604020202020204" pitchFamily="34" charset="0"/>
              </a:rPr>
              <a:t>Ukraine, Yémen sont des candidats à une nouvelle escalade… »</a:t>
            </a:r>
            <a:endParaRPr kumimoji="0" lang="fr-FR" altLang="fr-FR" sz="2200" b="0" i="0" u="none" strike="noStrike" cap="none" normalizeH="0" baseline="0" dirty="0">
              <a:ln>
                <a:noFill/>
              </a:ln>
              <a:effectLst/>
              <a:cs typeface="Arial" panose="020B0604020202020204" pitchFamily="34" charset="0"/>
            </a:endParaRPr>
          </a:p>
          <a:p>
            <a:pPr marL="0" marR="0" lvl="0" indent="180975" defTabSz="914400" rtl="0" eaLnBrk="0" fontAlgn="base" latinLnBrk="0" hangingPunct="0">
              <a:spcBef>
                <a:spcPct val="0"/>
              </a:spcBef>
              <a:spcAft>
                <a:spcPts val="600"/>
              </a:spcAft>
              <a:buClrTx/>
              <a:buSzTx/>
              <a:buFontTx/>
              <a:buNone/>
              <a:tabLst/>
            </a:pPr>
            <a:endParaRPr kumimoji="0" lang="fr-FR" altLang="fr-FR" sz="2200" b="0" i="0" u="none" strike="noStrike" cap="none" normalizeH="0" baseline="0" dirty="0">
              <a:ln>
                <a:noFill/>
              </a:ln>
              <a:effectLst/>
              <a:cs typeface="Arial" panose="020B0604020202020204" pitchFamily="34" charset="0"/>
            </a:endParaRPr>
          </a:p>
        </p:txBody>
      </p:sp>
    </p:spTree>
    <p:extLst>
      <p:ext uri="{BB962C8B-B14F-4D97-AF65-F5344CB8AC3E}">
        <p14:creationId xmlns:p14="http://schemas.microsoft.com/office/powerpoint/2010/main" val="2912275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29E36-45D6-3E1F-935C-16366C212D0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CC373BA-EFCC-2412-683E-8F63C39E9786}"/>
              </a:ext>
            </a:extLst>
          </p:cNvPr>
          <p:cNvSpPr>
            <a:spLocks noGrp="1"/>
          </p:cNvSpPr>
          <p:nvPr>
            <p:ph type="title"/>
          </p:nvPr>
        </p:nvSpPr>
        <p:spPr>
          <a:xfrm>
            <a:off x="686834" y="1153572"/>
            <a:ext cx="3200400" cy="4461163"/>
          </a:xfrm>
        </p:spPr>
        <p:txBody>
          <a:bodyPr>
            <a:normAutofit/>
          </a:bodyPr>
          <a:lstStyle/>
          <a:p>
            <a:r>
              <a:rPr lang="fr-FR">
                <a:solidFill>
                  <a:srgbClr val="FFFFFF"/>
                </a:solidFill>
              </a:rPr>
              <a:t>Recalage</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1B095520-8D53-4BAF-6437-595E8714AC24}"/>
              </a:ext>
            </a:extLst>
          </p:cNvPr>
          <p:cNvSpPr>
            <a:spLocks noGrp="1"/>
          </p:cNvSpPr>
          <p:nvPr>
            <p:ph idx="1"/>
          </p:nvPr>
        </p:nvSpPr>
        <p:spPr>
          <a:xfrm>
            <a:off x="4447308" y="591344"/>
            <a:ext cx="6906491" cy="5585619"/>
          </a:xfrm>
        </p:spPr>
        <p:txBody>
          <a:bodyPr anchor="ctr">
            <a:normAutofit/>
          </a:bodyPr>
          <a:lstStyle/>
          <a:p>
            <a:r>
              <a:rPr lang="fr-FR" sz="2600" dirty="0"/>
              <a:t>Le cycle Quésako n’est pas une sinusoïde parfaite,</a:t>
            </a:r>
          </a:p>
          <a:p>
            <a:r>
              <a:rPr lang="fr-FR" sz="2600" dirty="0"/>
              <a:t>La périodicité du « Cycle Quésako » est une périodicité moyenne qui a des variations</a:t>
            </a:r>
          </a:p>
          <a:p>
            <a:r>
              <a:rPr lang="fr-FR" sz="2600" dirty="0"/>
              <a:t>En début 2025, le pic d’amplification de 2016 a été recalé à 2014 parce que les 3 guerres importantes de la phase d’amplification avaient éclaté en 2014 à quelques semaines d’intervalle : guerre du Donbass, guerre Hamas-Israël, guerre contre l’Etat islamique,</a:t>
            </a:r>
          </a:p>
          <a:p>
            <a:r>
              <a:rPr lang="fr-FR" sz="2600" dirty="0"/>
              <a:t>Le principe des recalages est en cours d’étude. Chaque pic théorique pourrait être recalé après analyse des guerres de la dernière phase d’amplification.</a:t>
            </a:r>
          </a:p>
        </p:txBody>
      </p:sp>
    </p:spTree>
    <p:extLst>
      <p:ext uri="{BB962C8B-B14F-4D97-AF65-F5344CB8AC3E}">
        <p14:creationId xmlns:p14="http://schemas.microsoft.com/office/powerpoint/2010/main" val="1592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008FA-F011-F29A-49AE-7EB6420C353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0BF9F0E-5B52-F997-9EEA-64F50BB484E5}"/>
              </a:ext>
            </a:extLst>
          </p:cNvPr>
          <p:cNvSpPr>
            <a:spLocks noGrp="1"/>
          </p:cNvSpPr>
          <p:nvPr>
            <p:ph type="title"/>
          </p:nvPr>
        </p:nvSpPr>
        <p:spPr>
          <a:xfrm>
            <a:off x="686834" y="1153572"/>
            <a:ext cx="3200400" cy="4461163"/>
          </a:xfrm>
        </p:spPr>
        <p:txBody>
          <a:bodyPr>
            <a:normAutofit/>
          </a:bodyPr>
          <a:lstStyle/>
          <a:p>
            <a:r>
              <a:rPr lang="fr-FR" sz="4100">
                <a:solidFill>
                  <a:srgbClr val="FFFFFF"/>
                </a:solidFill>
              </a:rPr>
              <a:t>Données décrites dans le livre « Un phénomène cyclique qui favorise les guerres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2BD5A3B1-7285-581A-631C-ABD1F888E7C6}"/>
              </a:ext>
            </a:extLst>
          </p:cNvPr>
          <p:cNvSpPr>
            <a:spLocks noGrp="1"/>
          </p:cNvSpPr>
          <p:nvPr>
            <p:ph idx="1"/>
          </p:nvPr>
        </p:nvSpPr>
        <p:spPr>
          <a:xfrm>
            <a:off x="4447308" y="591344"/>
            <a:ext cx="6906491" cy="5585619"/>
          </a:xfrm>
        </p:spPr>
        <p:txBody>
          <a:bodyPr anchor="ctr">
            <a:normAutofit/>
          </a:bodyPr>
          <a:lstStyle/>
          <a:p>
            <a:r>
              <a:rPr lang="fr-FR" sz="3600" dirty="0"/>
              <a:t>Le détail des listes de guerres,</a:t>
            </a:r>
          </a:p>
          <a:p>
            <a:r>
              <a:rPr lang="fr-FR" sz="3600" dirty="0"/>
              <a:t>Les résultats de chaque incrément de 5 jours</a:t>
            </a:r>
          </a:p>
          <a:p>
            <a:r>
              <a:rPr lang="fr-FR" sz="3600" dirty="0"/>
              <a:t>Des éléments complémentaires pour ceux qui veulent en savoir plus</a:t>
            </a:r>
          </a:p>
        </p:txBody>
      </p:sp>
    </p:spTree>
    <p:extLst>
      <p:ext uri="{BB962C8B-B14F-4D97-AF65-F5344CB8AC3E}">
        <p14:creationId xmlns:p14="http://schemas.microsoft.com/office/powerpoint/2010/main" val="27170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D926-609E-1009-E0E2-230A3A17E40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E8E92C-BB9F-66E2-268D-B04D41033A12}"/>
              </a:ext>
            </a:extLst>
          </p:cNvPr>
          <p:cNvSpPr>
            <a:spLocks noGrp="1"/>
          </p:cNvSpPr>
          <p:nvPr>
            <p:ph type="title"/>
          </p:nvPr>
        </p:nvSpPr>
        <p:spPr/>
        <p:txBody>
          <a:bodyPr/>
          <a:lstStyle/>
          <a:p>
            <a:pPr algn="ctr"/>
            <a:r>
              <a:rPr lang="fr-FR" b="1" dirty="0"/>
              <a:t>Matérialisation du</a:t>
            </a:r>
            <a:br>
              <a:rPr lang="fr-FR" b="1" dirty="0"/>
            </a:br>
            <a:r>
              <a:rPr lang="fr-FR" b="1" dirty="0"/>
              <a:t> « Cycle Quésako » par le nombre de victimes </a:t>
            </a:r>
            <a:r>
              <a:rPr lang="fr-FR" b="1"/>
              <a:t>de guerre</a:t>
            </a:r>
            <a:endParaRPr lang="fr-FR" b="1" dirty="0"/>
          </a:p>
        </p:txBody>
      </p:sp>
      <p:sp>
        <p:nvSpPr>
          <p:cNvPr id="3" name="Espace réservé du texte 2">
            <a:extLst>
              <a:ext uri="{FF2B5EF4-FFF2-40B4-BE49-F238E27FC236}">
                <a16:creationId xmlns:a16="http://schemas.microsoft.com/office/drawing/2014/main" id="{2619CBC1-EF30-2B9C-3FD8-185BA981F78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5276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630D5-54D4-922C-C4B2-6F3901B8BAE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AD1FB65-26C6-FAA6-369B-E87AB8B00573}"/>
              </a:ext>
            </a:extLst>
          </p:cNvPr>
          <p:cNvSpPr>
            <a:spLocks noGrp="1"/>
          </p:cNvSpPr>
          <p:nvPr>
            <p:ph type="title"/>
          </p:nvPr>
        </p:nvSpPr>
        <p:spPr>
          <a:xfrm>
            <a:off x="206826" y="145049"/>
            <a:ext cx="11876314" cy="1325563"/>
          </a:xfrm>
          <a:solidFill>
            <a:schemeClr val="accent4">
              <a:lumMod val="60000"/>
              <a:lumOff val="40000"/>
            </a:schemeClr>
          </a:solidFill>
        </p:spPr>
        <p:txBody>
          <a:bodyPr vert="horz" lIns="91440" tIns="45720" rIns="91440" bIns="45720" rtlCol="0" anchor="ctr">
            <a:normAutofit/>
          </a:bodyPr>
          <a:lstStyle/>
          <a:p>
            <a:r>
              <a:rPr lang="fr-FR" b="1" dirty="0"/>
              <a:t>Déclencheur de la réflexion « Matérialisation »</a:t>
            </a:r>
          </a:p>
        </p:txBody>
      </p:sp>
      <p:grpSp>
        <p:nvGrpSpPr>
          <p:cNvPr id="8" name="Groupe 7">
            <a:extLst>
              <a:ext uri="{FF2B5EF4-FFF2-40B4-BE49-F238E27FC236}">
                <a16:creationId xmlns:a16="http://schemas.microsoft.com/office/drawing/2014/main" id="{38A2F482-F2DB-7F04-3C59-73385D82F667}"/>
              </a:ext>
            </a:extLst>
          </p:cNvPr>
          <p:cNvGrpSpPr/>
          <p:nvPr/>
        </p:nvGrpSpPr>
        <p:grpSpPr>
          <a:xfrm>
            <a:off x="1016967" y="1504580"/>
            <a:ext cx="10493291" cy="2660837"/>
            <a:chOff x="1016967" y="2255696"/>
            <a:chExt cx="10493291" cy="2660837"/>
          </a:xfrm>
        </p:grpSpPr>
        <p:pic>
          <p:nvPicPr>
            <p:cNvPr id="5" name="Image 4">
              <a:extLst>
                <a:ext uri="{FF2B5EF4-FFF2-40B4-BE49-F238E27FC236}">
                  <a16:creationId xmlns:a16="http://schemas.microsoft.com/office/drawing/2014/main" id="{FEEF20C8-3D03-3133-F266-4C3FBA7DBAF0}"/>
                </a:ext>
              </a:extLst>
            </p:cNvPr>
            <p:cNvPicPr>
              <a:picLocks noChangeAspect="1"/>
            </p:cNvPicPr>
            <p:nvPr/>
          </p:nvPicPr>
          <p:blipFill>
            <a:blip r:embed="rId2"/>
            <a:stretch>
              <a:fillRect/>
            </a:stretch>
          </p:blipFill>
          <p:spPr>
            <a:xfrm>
              <a:off x="1016967" y="3074626"/>
              <a:ext cx="10493291" cy="1841907"/>
            </a:xfrm>
            <a:prstGeom prst="rect">
              <a:avLst/>
            </a:prstGeom>
          </p:spPr>
        </p:pic>
        <p:pic>
          <p:nvPicPr>
            <p:cNvPr id="7" name="Image 6">
              <a:extLst>
                <a:ext uri="{FF2B5EF4-FFF2-40B4-BE49-F238E27FC236}">
                  <a16:creationId xmlns:a16="http://schemas.microsoft.com/office/drawing/2014/main" id="{B555C236-AD95-9D1B-5E83-2B8E858DF92B}"/>
                </a:ext>
              </a:extLst>
            </p:cNvPr>
            <p:cNvPicPr>
              <a:picLocks noChangeAspect="1"/>
            </p:cNvPicPr>
            <p:nvPr/>
          </p:nvPicPr>
          <p:blipFill>
            <a:blip r:embed="rId3"/>
            <a:stretch>
              <a:fillRect/>
            </a:stretch>
          </p:blipFill>
          <p:spPr>
            <a:xfrm>
              <a:off x="1016967" y="2255696"/>
              <a:ext cx="10493290" cy="727534"/>
            </a:xfrm>
            <a:prstGeom prst="rect">
              <a:avLst/>
            </a:prstGeom>
          </p:spPr>
        </p:pic>
      </p:grpSp>
      <p:sp>
        <p:nvSpPr>
          <p:cNvPr id="9" name="Flèche : droite 8">
            <a:extLst>
              <a:ext uri="{FF2B5EF4-FFF2-40B4-BE49-F238E27FC236}">
                <a16:creationId xmlns:a16="http://schemas.microsoft.com/office/drawing/2014/main" id="{64FF5B6F-F05D-C406-B040-96254CFB76F1}"/>
              </a:ext>
            </a:extLst>
          </p:cNvPr>
          <p:cNvSpPr/>
          <p:nvPr/>
        </p:nvSpPr>
        <p:spPr>
          <a:xfrm rot="19428488">
            <a:off x="4559399" y="4468579"/>
            <a:ext cx="2699657" cy="95653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751A905-7195-2C34-7DBE-52B7693A4364}"/>
              </a:ext>
            </a:extLst>
          </p:cNvPr>
          <p:cNvSpPr txBox="1"/>
          <p:nvPr/>
        </p:nvSpPr>
        <p:spPr>
          <a:xfrm>
            <a:off x="3847444" y="5018315"/>
            <a:ext cx="7506356" cy="1384995"/>
          </a:xfrm>
          <a:prstGeom prst="rect">
            <a:avLst/>
          </a:prstGeom>
          <a:solidFill>
            <a:schemeClr val="bg1"/>
          </a:solidFill>
        </p:spPr>
        <p:txBody>
          <a:bodyPr wrap="square" rtlCol="0">
            <a:spAutoFit/>
          </a:bodyPr>
          <a:lstStyle/>
          <a:p>
            <a:r>
              <a:rPr lang="fr-FR" sz="2800" b="1" dirty="0">
                <a:solidFill>
                  <a:srgbClr val="FF0000"/>
                </a:solidFill>
              </a:rPr>
              <a:t>Le déclenchement de la 2° guerre du Golfe</a:t>
            </a:r>
          </a:p>
          <a:p>
            <a:r>
              <a:rPr lang="fr-FR" sz="2800" b="1" dirty="0">
                <a:solidFill>
                  <a:srgbClr val="FF0000"/>
                </a:solidFill>
              </a:rPr>
              <a:t>Est-il un argument contre le « Cycle Quésako »?  </a:t>
            </a:r>
          </a:p>
        </p:txBody>
      </p:sp>
    </p:spTree>
    <p:extLst>
      <p:ext uri="{BB962C8B-B14F-4D97-AF65-F5344CB8AC3E}">
        <p14:creationId xmlns:p14="http://schemas.microsoft.com/office/powerpoint/2010/main" val="2546112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3202-C4EB-C37C-BC19-CB27C2470281}"/>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6C7B03E2-EEBC-89A5-4AC0-EB29635E66F9}"/>
              </a:ext>
            </a:extLst>
          </p:cNvPr>
          <p:cNvGrpSpPr/>
          <p:nvPr/>
        </p:nvGrpSpPr>
        <p:grpSpPr>
          <a:xfrm>
            <a:off x="1143454" y="1480457"/>
            <a:ext cx="9504558" cy="3918780"/>
            <a:chOff x="1143454" y="1545773"/>
            <a:chExt cx="9504558" cy="3918780"/>
          </a:xfrm>
        </p:grpSpPr>
        <p:pic>
          <p:nvPicPr>
            <p:cNvPr id="1026" name="Image 18">
              <a:extLst>
                <a:ext uri="{FF2B5EF4-FFF2-40B4-BE49-F238E27FC236}">
                  <a16:creationId xmlns:a16="http://schemas.microsoft.com/office/drawing/2014/main" id="{C97A1139-73B3-2553-5949-17A7F0003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54" y="1829506"/>
              <a:ext cx="5260777" cy="348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capture d’écran, Graphique, conception&#10;&#10;Le contenu généré par l’IA peut être incorrect.">
              <a:extLst>
                <a:ext uri="{FF2B5EF4-FFF2-40B4-BE49-F238E27FC236}">
                  <a16:creationId xmlns:a16="http://schemas.microsoft.com/office/drawing/2014/main" id="{BD74B086-9BCA-E2E5-A62B-0E794745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763" y="1545773"/>
              <a:ext cx="6506249" cy="3918780"/>
            </a:xfrm>
            <a:prstGeom prst="rect">
              <a:avLst/>
            </a:prstGeom>
          </p:spPr>
        </p:pic>
      </p:grpSp>
      <p:sp>
        <p:nvSpPr>
          <p:cNvPr id="2" name="Titre 1">
            <a:extLst>
              <a:ext uri="{FF2B5EF4-FFF2-40B4-BE49-F238E27FC236}">
                <a16:creationId xmlns:a16="http://schemas.microsoft.com/office/drawing/2014/main" id="{805F645B-FD42-B74B-5AB9-F746BEEC1EB5}"/>
              </a:ext>
            </a:extLst>
          </p:cNvPr>
          <p:cNvSpPr>
            <a:spLocks noGrp="1"/>
          </p:cNvSpPr>
          <p:nvPr>
            <p:ph type="title"/>
          </p:nvPr>
        </p:nvSpPr>
        <p:spPr>
          <a:xfrm>
            <a:off x="435429" y="149362"/>
            <a:ext cx="10918371" cy="1325563"/>
          </a:xfrm>
          <a:solidFill>
            <a:schemeClr val="accent4">
              <a:lumMod val="60000"/>
              <a:lumOff val="40000"/>
            </a:schemeClr>
          </a:solidFill>
        </p:spPr>
        <p:txBody>
          <a:bodyPr/>
          <a:lstStyle/>
          <a:p>
            <a:r>
              <a:rPr lang="fr-FR" b="1" dirty="0"/>
              <a:t>2010 : Wikileaks Irak</a:t>
            </a:r>
          </a:p>
        </p:txBody>
      </p:sp>
      <p:sp>
        <p:nvSpPr>
          <p:cNvPr id="6" name="ZoneTexte 5">
            <a:extLst>
              <a:ext uri="{FF2B5EF4-FFF2-40B4-BE49-F238E27FC236}">
                <a16:creationId xmlns:a16="http://schemas.microsoft.com/office/drawing/2014/main" id="{8917E987-38E3-CA64-67F4-23D61B67FF32}"/>
              </a:ext>
            </a:extLst>
          </p:cNvPr>
          <p:cNvSpPr txBox="1"/>
          <p:nvPr/>
        </p:nvSpPr>
        <p:spPr>
          <a:xfrm>
            <a:off x="1391615" y="1027907"/>
            <a:ext cx="8550610" cy="523220"/>
          </a:xfrm>
          <a:prstGeom prst="rect">
            <a:avLst/>
          </a:prstGeom>
          <a:noFill/>
        </p:spPr>
        <p:txBody>
          <a:bodyPr wrap="none" rtlCol="0">
            <a:spAutoFit/>
          </a:bodyPr>
          <a:lstStyle/>
          <a:p>
            <a:r>
              <a:rPr lang="fr-FR" sz="2800" b="1" u="sng" dirty="0"/>
              <a:t>Victimes de la guerre en Irak, suivant les relevés US</a:t>
            </a:r>
          </a:p>
        </p:txBody>
      </p:sp>
      <p:grpSp>
        <p:nvGrpSpPr>
          <p:cNvPr id="5" name="Groupe 4">
            <a:extLst>
              <a:ext uri="{FF2B5EF4-FFF2-40B4-BE49-F238E27FC236}">
                <a16:creationId xmlns:a16="http://schemas.microsoft.com/office/drawing/2014/main" id="{FE5161FC-8900-1398-D216-1A6CDA8B0F10}"/>
              </a:ext>
            </a:extLst>
          </p:cNvPr>
          <p:cNvGrpSpPr/>
          <p:nvPr/>
        </p:nvGrpSpPr>
        <p:grpSpPr>
          <a:xfrm>
            <a:off x="304800" y="5355769"/>
            <a:ext cx="11582400" cy="1370480"/>
            <a:chOff x="304800" y="5355769"/>
            <a:chExt cx="11582400" cy="1370480"/>
          </a:xfrm>
        </p:grpSpPr>
        <p:sp>
          <p:nvSpPr>
            <p:cNvPr id="4" name="AutoShape 92">
              <a:extLst>
                <a:ext uri="{FF2B5EF4-FFF2-40B4-BE49-F238E27FC236}">
                  <a16:creationId xmlns:a16="http://schemas.microsoft.com/office/drawing/2014/main" id="{22423EDB-EB95-30EB-3305-DB3402493E1C}"/>
                </a:ext>
              </a:extLst>
            </p:cNvPr>
            <p:cNvSpPr>
              <a:spLocks noChangeArrowheads="1"/>
            </p:cNvSpPr>
            <p:nvPr/>
          </p:nvSpPr>
          <p:spPr bwMode="auto">
            <a:xfrm>
              <a:off x="972091" y="6233672"/>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dirty="0"/>
                <a:t>  </a:t>
              </a:r>
            </a:p>
          </p:txBody>
        </p:sp>
        <p:sp>
          <p:nvSpPr>
            <p:cNvPr id="18" name="Forme libre : forme 17">
              <a:extLst>
                <a:ext uri="{FF2B5EF4-FFF2-40B4-BE49-F238E27FC236}">
                  <a16:creationId xmlns:a16="http://schemas.microsoft.com/office/drawing/2014/main" id="{E3ADD303-81B2-0024-2B26-234A185E54F7}"/>
                </a:ext>
              </a:extLst>
            </p:cNvPr>
            <p:cNvSpPr/>
            <p:nvPr/>
          </p:nvSpPr>
          <p:spPr>
            <a:xfrm>
              <a:off x="304800" y="5355769"/>
              <a:ext cx="11582400" cy="1224640"/>
            </a:xfrm>
            <a:custGeom>
              <a:avLst/>
              <a:gdLst>
                <a:gd name="csX0" fmla="*/ 0 w 11582400"/>
                <a:gd name="csY0" fmla="*/ 816431 h 1224640"/>
                <a:gd name="csX1" fmla="*/ 859971 w 11582400"/>
                <a:gd name="csY1" fmla="*/ 1186545 h 1224640"/>
                <a:gd name="csX2" fmla="*/ 3853543 w 11582400"/>
                <a:gd name="csY2" fmla="*/ 2 h 1224640"/>
                <a:gd name="csX3" fmla="*/ 6498771 w 11582400"/>
                <a:gd name="csY3" fmla="*/ 1197431 h 1224640"/>
                <a:gd name="csX4" fmla="*/ 9209314 w 11582400"/>
                <a:gd name="csY4" fmla="*/ 21774 h 1224640"/>
                <a:gd name="csX5" fmla="*/ 11582400 w 11582400"/>
                <a:gd name="csY5" fmla="*/ 968831 h 1224640"/>
              </a:gdLst>
              <a:ahLst/>
              <a:cxnLst>
                <a:cxn ang="0">
                  <a:pos x="csX0" y="csY0"/>
                </a:cxn>
                <a:cxn ang="0">
                  <a:pos x="csX1" y="csY1"/>
                </a:cxn>
                <a:cxn ang="0">
                  <a:pos x="csX2" y="csY2"/>
                </a:cxn>
                <a:cxn ang="0">
                  <a:pos x="csX3" y="csY3"/>
                </a:cxn>
                <a:cxn ang="0">
                  <a:pos x="csX4" y="csY4"/>
                </a:cxn>
                <a:cxn ang="0">
                  <a:pos x="csX5" y="csY5"/>
                </a:cxn>
              </a:cxnLst>
              <a:rect l="l" t="t" r="r" b="b"/>
              <a:pathLst>
                <a:path w="11582400" h="1224640">
                  <a:moveTo>
                    <a:pt x="0" y="816431"/>
                  </a:moveTo>
                  <a:cubicBezTo>
                    <a:pt x="108857" y="1069524"/>
                    <a:pt x="217714" y="1322617"/>
                    <a:pt x="859971" y="1186545"/>
                  </a:cubicBezTo>
                  <a:cubicBezTo>
                    <a:pt x="1502228" y="1050473"/>
                    <a:pt x="2913743" y="-1812"/>
                    <a:pt x="3853543" y="2"/>
                  </a:cubicBezTo>
                  <a:cubicBezTo>
                    <a:pt x="4793343" y="1816"/>
                    <a:pt x="5606143" y="1193802"/>
                    <a:pt x="6498771" y="1197431"/>
                  </a:cubicBezTo>
                  <a:cubicBezTo>
                    <a:pt x="7391399" y="1201060"/>
                    <a:pt x="8362043" y="59874"/>
                    <a:pt x="9209314" y="21774"/>
                  </a:cubicBezTo>
                  <a:cubicBezTo>
                    <a:pt x="10056585" y="-16326"/>
                    <a:pt x="10819492" y="476252"/>
                    <a:pt x="11582400" y="968831"/>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41798F80-59BA-F82B-F580-D3FAA5043B2F}"/>
              </a:ext>
            </a:extLst>
          </p:cNvPr>
          <p:cNvSpPr txBox="1"/>
          <p:nvPr/>
        </p:nvSpPr>
        <p:spPr>
          <a:xfrm>
            <a:off x="9122231" y="5649684"/>
            <a:ext cx="2830283" cy="735565"/>
          </a:xfrm>
          <a:prstGeom prst="rect">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800" b="1" dirty="0">
                <a:solidFill>
                  <a:schemeClr val="tx1"/>
                </a:solidFill>
              </a:rPr>
              <a:t>Cycle Quésako</a:t>
            </a:r>
          </a:p>
        </p:txBody>
      </p:sp>
      <p:sp>
        <p:nvSpPr>
          <p:cNvPr id="20" name="ZoneTexte 19">
            <a:extLst>
              <a:ext uri="{FF2B5EF4-FFF2-40B4-BE49-F238E27FC236}">
                <a16:creationId xmlns:a16="http://schemas.microsoft.com/office/drawing/2014/main" id="{730A278C-6D19-7FD3-9D62-3F233DCA3AB4}"/>
              </a:ext>
            </a:extLst>
          </p:cNvPr>
          <p:cNvSpPr txBox="1"/>
          <p:nvPr/>
        </p:nvSpPr>
        <p:spPr>
          <a:xfrm>
            <a:off x="-108857" y="5395812"/>
            <a:ext cx="2362200" cy="49257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dirty="0">
                <a:solidFill>
                  <a:schemeClr val="tx1"/>
                </a:solidFill>
              </a:rPr>
              <a:t>Début de la guerre</a:t>
            </a:r>
          </a:p>
        </p:txBody>
      </p:sp>
    </p:spTree>
    <p:extLst>
      <p:ext uri="{BB962C8B-B14F-4D97-AF65-F5344CB8AC3E}">
        <p14:creationId xmlns:p14="http://schemas.microsoft.com/office/powerpoint/2010/main" val="2682871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B8EF-3774-E3DC-0519-FAB669043B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558E37-F2E0-9437-3E35-BB13A0A28C94}"/>
              </a:ext>
            </a:extLst>
          </p:cNvPr>
          <p:cNvSpPr>
            <a:spLocks noGrp="1"/>
          </p:cNvSpPr>
          <p:nvPr>
            <p:ph type="title"/>
          </p:nvPr>
        </p:nvSpPr>
        <p:spPr>
          <a:xfrm>
            <a:off x="435429" y="225564"/>
            <a:ext cx="11517085" cy="1325563"/>
          </a:xfrm>
          <a:solidFill>
            <a:schemeClr val="accent4">
              <a:lumMod val="60000"/>
              <a:lumOff val="40000"/>
            </a:schemeClr>
          </a:solidFill>
        </p:spPr>
        <p:txBody>
          <a:bodyPr/>
          <a:lstStyle/>
          <a:p>
            <a:r>
              <a:rPr lang="fr-FR" b="1" dirty="0"/>
              <a:t>2012-2016 : Impression d’un nouveau pic conforme au pic Quésako</a:t>
            </a:r>
          </a:p>
        </p:txBody>
      </p:sp>
      <p:pic>
        <p:nvPicPr>
          <p:cNvPr id="1026" name="Image 18">
            <a:extLst>
              <a:ext uri="{FF2B5EF4-FFF2-40B4-BE49-F238E27FC236}">
                <a16:creationId xmlns:a16="http://schemas.microsoft.com/office/drawing/2014/main" id="{F705F369-FDA5-D742-FB87-A80882FF8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2558849"/>
            <a:ext cx="5260777" cy="348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capture d’écran, Graphique, conception&#10;&#10;Le contenu généré par l’IA peut être incorrect.">
            <a:extLst>
              <a:ext uri="{FF2B5EF4-FFF2-40B4-BE49-F238E27FC236}">
                <a16:creationId xmlns:a16="http://schemas.microsoft.com/office/drawing/2014/main" id="{86D09654-F1FA-ED4E-7E9F-418C2AF47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643" y="2213909"/>
            <a:ext cx="6506249" cy="3918780"/>
          </a:xfrm>
          <a:prstGeom prst="rect">
            <a:avLst/>
          </a:prstGeom>
        </p:spPr>
      </p:pic>
      <p:pic>
        <p:nvPicPr>
          <p:cNvPr id="4" name="Image 3" descr="Une image contenant Police, Graphique, logo, symbole&#10;&#10;Le contenu généré par l’IA peut être incorrect.">
            <a:extLst>
              <a:ext uri="{FF2B5EF4-FFF2-40B4-BE49-F238E27FC236}">
                <a16:creationId xmlns:a16="http://schemas.microsoft.com/office/drawing/2014/main" id="{41AD1DCF-BBB6-7ED3-4C01-0D15B7344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914" y="3512799"/>
            <a:ext cx="3657143" cy="1857143"/>
          </a:xfrm>
          <a:prstGeom prst="rect">
            <a:avLst/>
          </a:prstGeom>
        </p:spPr>
      </p:pic>
      <p:pic>
        <p:nvPicPr>
          <p:cNvPr id="7" name="Image 6" descr="Une image contenant Police, symbole, texte, capture d’écran&#10;&#10;Le contenu généré par l’IA peut être incorrect.">
            <a:extLst>
              <a:ext uri="{FF2B5EF4-FFF2-40B4-BE49-F238E27FC236}">
                <a16:creationId xmlns:a16="http://schemas.microsoft.com/office/drawing/2014/main" id="{1744416B-C456-1F5E-D9A3-E62389B93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417" y="2333021"/>
            <a:ext cx="2027353" cy="2976327"/>
          </a:xfrm>
          <a:prstGeom prst="rect">
            <a:avLst/>
          </a:prstGeom>
        </p:spPr>
      </p:pic>
      <p:sp>
        <p:nvSpPr>
          <p:cNvPr id="3" name="Rectangle 2">
            <a:extLst>
              <a:ext uri="{FF2B5EF4-FFF2-40B4-BE49-F238E27FC236}">
                <a16:creationId xmlns:a16="http://schemas.microsoft.com/office/drawing/2014/main" id="{C61F50D2-A65C-B1B9-6880-9D288313CFBB}"/>
              </a:ext>
            </a:extLst>
          </p:cNvPr>
          <p:cNvSpPr/>
          <p:nvPr/>
        </p:nvSpPr>
        <p:spPr>
          <a:xfrm>
            <a:off x="110741" y="5534561"/>
            <a:ext cx="11905247" cy="1200329"/>
          </a:xfrm>
          <a:prstGeom prst="rect">
            <a:avLst/>
          </a:prstGeom>
          <a:noFill/>
        </p:spPr>
        <p:txBody>
          <a:bodyPr wrap="non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Ce n’est qu’une impression, </a:t>
            </a:r>
          </a:p>
          <a:p>
            <a:pPr algn="ctr"/>
            <a:r>
              <a:rPr lang="fr-FR" sz="3600" b="1" cap="none" spc="0" dirty="0">
                <a:ln w="22225">
                  <a:solidFill>
                    <a:schemeClr val="accent2"/>
                  </a:solidFill>
                  <a:prstDash val="solid"/>
                </a:ln>
                <a:solidFill>
                  <a:schemeClr val="accent2">
                    <a:lumMod val="40000"/>
                    <a:lumOff val="60000"/>
                  </a:schemeClr>
                </a:solidFill>
                <a:effectLst/>
              </a:rPr>
              <a:t>puisqu’il n’y a pas de données fiables entre 2009 et 2016</a:t>
            </a:r>
          </a:p>
        </p:txBody>
      </p:sp>
    </p:spTree>
    <p:extLst>
      <p:ext uri="{BB962C8B-B14F-4D97-AF65-F5344CB8AC3E}">
        <p14:creationId xmlns:p14="http://schemas.microsoft.com/office/powerpoint/2010/main" val="16772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B27D-75E6-020A-57EB-F16298F877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8C7513-985E-75AE-380F-AF1996CBDFDA}"/>
              </a:ext>
            </a:extLst>
          </p:cNvPr>
          <p:cNvSpPr>
            <a:spLocks noGrp="1"/>
          </p:cNvSpPr>
          <p:nvPr>
            <p:ph type="title"/>
          </p:nvPr>
        </p:nvSpPr>
        <p:spPr>
          <a:xfrm>
            <a:off x="435429" y="225564"/>
            <a:ext cx="11517085" cy="1325563"/>
          </a:xfrm>
          <a:solidFill>
            <a:schemeClr val="accent4">
              <a:lumMod val="60000"/>
              <a:lumOff val="40000"/>
            </a:schemeClr>
          </a:solidFill>
        </p:spPr>
        <p:txBody>
          <a:bodyPr/>
          <a:lstStyle/>
          <a:p>
            <a:r>
              <a:rPr lang="fr-FR" b="1" dirty="0"/>
              <a:t>2017 : Découverte d’Iraqbodycount.org</a:t>
            </a:r>
          </a:p>
        </p:txBody>
      </p:sp>
      <p:grpSp>
        <p:nvGrpSpPr>
          <p:cNvPr id="3" name="Groupe 2">
            <a:extLst>
              <a:ext uri="{FF2B5EF4-FFF2-40B4-BE49-F238E27FC236}">
                <a16:creationId xmlns:a16="http://schemas.microsoft.com/office/drawing/2014/main" id="{6FE02BF5-9F3A-89E8-67C2-A1CBAF1462D1}"/>
              </a:ext>
            </a:extLst>
          </p:cNvPr>
          <p:cNvGrpSpPr/>
          <p:nvPr/>
        </p:nvGrpSpPr>
        <p:grpSpPr>
          <a:xfrm>
            <a:off x="2677886" y="1551128"/>
            <a:ext cx="6553200" cy="3434529"/>
            <a:chOff x="366162" y="261202"/>
            <a:chExt cx="5760720" cy="4602478"/>
          </a:xfrm>
        </p:grpSpPr>
        <p:pic>
          <p:nvPicPr>
            <p:cNvPr id="5" name="Image 4">
              <a:extLst>
                <a:ext uri="{FF2B5EF4-FFF2-40B4-BE49-F238E27FC236}">
                  <a16:creationId xmlns:a16="http://schemas.microsoft.com/office/drawing/2014/main" id="{7E56C6C5-4C4C-4F68-57B5-993A29509AB0}"/>
                </a:ext>
              </a:extLst>
            </p:cNvPr>
            <p:cNvPicPr>
              <a:picLocks noChangeAspect="1"/>
            </p:cNvPicPr>
            <p:nvPr/>
          </p:nvPicPr>
          <p:blipFill>
            <a:blip r:embed="rId2"/>
            <a:stretch>
              <a:fillRect/>
            </a:stretch>
          </p:blipFill>
          <p:spPr>
            <a:xfrm>
              <a:off x="366162" y="261202"/>
              <a:ext cx="5760720" cy="3282950"/>
            </a:xfrm>
            <a:prstGeom prst="rect">
              <a:avLst/>
            </a:prstGeom>
          </p:spPr>
        </p:pic>
        <p:grpSp>
          <p:nvGrpSpPr>
            <p:cNvPr id="6" name="Groupe 5">
              <a:extLst>
                <a:ext uri="{FF2B5EF4-FFF2-40B4-BE49-F238E27FC236}">
                  <a16:creationId xmlns:a16="http://schemas.microsoft.com/office/drawing/2014/main" id="{F0C6D88B-140F-D5A2-C2D1-C1D8F51E40D4}"/>
                </a:ext>
              </a:extLst>
            </p:cNvPr>
            <p:cNvGrpSpPr/>
            <p:nvPr/>
          </p:nvGrpSpPr>
          <p:grpSpPr>
            <a:xfrm>
              <a:off x="1610618" y="1545250"/>
              <a:ext cx="3751531" cy="3318430"/>
              <a:chOff x="-145" y="0"/>
              <a:chExt cx="3751925" cy="3318626"/>
            </a:xfrm>
          </p:grpSpPr>
          <p:cxnSp>
            <p:nvCxnSpPr>
              <p:cNvPr id="9" name="Connecteur droit 8">
                <a:extLst>
                  <a:ext uri="{FF2B5EF4-FFF2-40B4-BE49-F238E27FC236}">
                    <a16:creationId xmlns:a16="http://schemas.microsoft.com/office/drawing/2014/main" id="{C0479A4D-7552-3D8D-BB67-23E73D55B164}"/>
                  </a:ext>
                </a:extLst>
              </p:cNvPr>
              <p:cNvCxnSpPr/>
              <p:nvPr/>
            </p:nvCxnSpPr>
            <p:spPr>
              <a:xfrm>
                <a:off x="2341410" y="31805"/>
                <a:ext cx="9525" cy="2227580"/>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76B86E4F-1C4C-AA3E-27E6-718B954995D3}"/>
                  </a:ext>
                </a:extLst>
              </p:cNvPr>
              <p:cNvCxnSpPr/>
              <p:nvPr/>
            </p:nvCxnSpPr>
            <p:spPr>
              <a:xfrm>
                <a:off x="1381257" y="71562"/>
                <a:ext cx="30480" cy="2233295"/>
              </a:xfrm>
              <a:prstGeom prst="line">
                <a:avLst/>
              </a:prstGeom>
              <a:ln w="3492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45EE06B-85B7-4DD4-4099-4C4F083BF07D}"/>
                  </a:ext>
                </a:extLst>
              </p:cNvPr>
              <p:cNvSpPr/>
              <p:nvPr/>
            </p:nvSpPr>
            <p:spPr>
              <a:xfrm>
                <a:off x="-145" y="2631881"/>
                <a:ext cx="1724791" cy="671505"/>
              </a:xfrm>
              <a:prstGeom prst="rect">
                <a:avLst/>
              </a:prstGeom>
              <a:solidFill>
                <a:schemeClr val="bg1"/>
              </a:solidFill>
              <a:ln w="34925" cap="sq">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ctr">
                  <a:lnSpc>
                    <a:spcPct val="106000"/>
                  </a:lnSpc>
                  <a:buNone/>
                </a:pPr>
                <a:r>
                  <a:rPr lang="fr-FR" sz="1800" b="1">
                    <a:solidFill>
                      <a:srgbClr val="000000"/>
                    </a:solidFill>
                    <a:effectLst/>
                    <a:latin typeface="Times New Roman" panose="02020603050405020304" pitchFamily="18" charset="0"/>
                    <a:ea typeface="Calibri" panose="020F0502020204030204" pitchFamily="34" charset="0"/>
                  </a:rPr>
                  <a:t>Pics d’amplification </a:t>
                </a:r>
                <a:endParaRPr lang="fr-FR" sz="1200">
                  <a:effectLst/>
                  <a:latin typeface="Times New Roman" panose="02020603050405020304" pitchFamily="18" charset="0"/>
                  <a:ea typeface="Aptos" panose="020B0004020202020204" pitchFamily="34" charset="0"/>
                </a:endParaRPr>
              </a:p>
            </p:txBody>
          </p:sp>
          <p:cxnSp>
            <p:nvCxnSpPr>
              <p:cNvPr id="12" name="Connecteur droit avec flèche 11">
                <a:extLst>
                  <a:ext uri="{FF2B5EF4-FFF2-40B4-BE49-F238E27FC236}">
                    <a16:creationId xmlns:a16="http://schemas.microsoft.com/office/drawing/2014/main" id="{C8A88080-6A3C-3CAC-8B65-82097223C5E9}"/>
                  </a:ext>
                </a:extLst>
              </p:cNvPr>
              <p:cNvCxnSpPr/>
              <p:nvPr/>
            </p:nvCxnSpPr>
            <p:spPr>
              <a:xfrm flipV="1">
                <a:off x="1541957" y="2135786"/>
                <a:ext cx="773579" cy="486476"/>
              </a:xfrm>
              <a:prstGeom prst="straightConnector1">
                <a:avLst/>
              </a:prstGeom>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11303E-9A01-458C-D0E7-0E85CEB27E04}"/>
                  </a:ext>
                </a:extLst>
              </p:cNvPr>
              <p:cNvSpPr/>
              <p:nvPr/>
            </p:nvSpPr>
            <p:spPr>
              <a:xfrm>
                <a:off x="2082924" y="2608027"/>
                <a:ext cx="1668856" cy="710599"/>
              </a:xfrm>
              <a:prstGeom prst="rect">
                <a:avLst/>
              </a:prstGeom>
              <a:solidFill>
                <a:schemeClr val="bg1"/>
              </a:solidFill>
              <a:ln w="349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ctr">
                  <a:lnSpc>
                    <a:spcPct val="106000"/>
                  </a:lnSpc>
                  <a:buNone/>
                </a:pPr>
                <a:r>
                  <a:rPr lang="fr-FR" sz="1800" b="1">
                    <a:solidFill>
                      <a:srgbClr val="000000"/>
                    </a:solidFill>
                    <a:effectLst/>
                    <a:latin typeface="Times New Roman" panose="02020603050405020304" pitchFamily="18" charset="0"/>
                    <a:ea typeface="Calibri" panose="020F0502020204030204" pitchFamily="34" charset="0"/>
                  </a:rPr>
                  <a:t>Pics d’atténuation </a:t>
                </a:r>
                <a:endParaRPr lang="fr-FR" sz="1200">
                  <a:effectLst/>
                  <a:latin typeface="Times New Roman" panose="02020603050405020304" pitchFamily="18" charset="0"/>
                  <a:ea typeface="Aptos" panose="020B0004020202020204" pitchFamily="34" charset="0"/>
                </a:endParaRPr>
              </a:p>
            </p:txBody>
          </p:sp>
          <p:cxnSp>
            <p:nvCxnSpPr>
              <p:cNvPr id="14" name="Connecteur droit avec flèche 13">
                <a:extLst>
                  <a:ext uri="{FF2B5EF4-FFF2-40B4-BE49-F238E27FC236}">
                    <a16:creationId xmlns:a16="http://schemas.microsoft.com/office/drawing/2014/main" id="{A811C389-2111-0052-6DB2-E3DCCB7112B6}"/>
                  </a:ext>
                </a:extLst>
              </p:cNvPr>
              <p:cNvCxnSpPr/>
              <p:nvPr/>
            </p:nvCxnSpPr>
            <p:spPr>
              <a:xfrm flipH="1" flipV="1">
                <a:off x="1469443" y="2135786"/>
                <a:ext cx="608359" cy="610037"/>
              </a:xfrm>
              <a:prstGeom prst="straightConnector1">
                <a:avLst/>
              </a:prstGeom>
              <a:solidFill>
                <a:schemeClr val="bg1"/>
              </a:solidFill>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BEF6FB3-2002-2F20-8872-99952020DCE0}"/>
                  </a:ext>
                </a:extLst>
              </p:cNvPr>
              <p:cNvCxnSpPr/>
              <p:nvPr/>
            </p:nvCxnSpPr>
            <p:spPr>
              <a:xfrm>
                <a:off x="318053" y="0"/>
                <a:ext cx="9886" cy="2228126"/>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E604D2F-CDBC-3665-F68A-E013F3430A5D}"/>
                  </a:ext>
                </a:extLst>
              </p:cNvPr>
              <p:cNvCxnSpPr/>
              <p:nvPr/>
            </p:nvCxnSpPr>
            <p:spPr>
              <a:xfrm flipV="1">
                <a:off x="3053082" y="2259385"/>
                <a:ext cx="371603" cy="348643"/>
              </a:xfrm>
              <a:prstGeom prst="straightConnector1">
                <a:avLst/>
              </a:prstGeom>
              <a:solidFill>
                <a:schemeClr val="bg1"/>
              </a:solidFill>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943D15C2-5526-7971-70DE-63EBBF3EAA19}"/>
                  </a:ext>
                </a:extLst>
              </p:cNvPr>
              <p:cNvCxnSpPr/>
              <p:nvPr/>
            </p:nvCxnSpPr>
            <p:spPr>
              <a:xfrm flipH="1" flipV="1">
                <a:off x="353005" y="2173853"/>
                <a:ext cx="272005" cy="458969"/>
              </a:xfrm>
              <a:prstGeom prst="straightConnector1">
                <a:avLst/>
              </a:prstGeom>
              <a:solidFill>
                <a:schemeClr val="bg1"/>
              </a:solidFill>
              <a:ln w="222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8" name="ZoneTexte 17">
            <a:extLst>
              <a:ext uri="{FF2B5EF4-FFF2-40B4-BE49-F238E27FC236}">
                <a16:creationId xmlns:a16="http://schemas.microsoft.com/office/drawing/2014/main" id="{8AF998E1-E9C4-5541-C477-F66E78552CC6}"/>
              </a:ext>
            </a:extLst>
          </p:cNvPr>
          <p:cNvSpPr txBox="1"/>
          <p:nvPr/>
        </p:nvSpPr>
        <p:spPr>
          <a:xfrm>
            <a:off x="8120690" y="2562728"/>
            <a:ext cx="3831824" cy="1323439"/>
          </a:xfrm>
          <a:prstGeom prst="rect">
            <a:avLst/>
          </a:prstGeom>
          <a:solidFill>
            <a:schemeClr val="accent4">
              <a:lumMod val="60000"/>
              <a:lumOff val="40000"/>
            </a:schemeClr>
          </a:solidFill>
        </p:spPr>
        <p:txBody>
          <a:bodyPr wrap="square" rtlCol="0">
            <a:spAutoFit/>
          </a:bodyPr>
          <a:lstStyle/>
          <a:p>
            <a:pPr algn="ctr"/>
            <a:r>
              <a:rPr lang="fr-FR" sz="2000" b="1" dirty="0"/>
              <a:t>Le cycle Quésako est approximativement</a:t>
            </a:r>
          </a:p>
          <a:p>
            <a:pPr algn="ctr"/>
            <a:r>
              <a:rPr lang="fr-FR" sz="2000" b="1" dirty="0"/>
              <a:t> matérialisé par le nbre de victimes de guerre</a:t>
            </a:r>
          </a:p>
        </p:txBody>
      </p:sp>
      <p:grpSp>
        <p:nvGrpSpPr>
          <p:cNvPr id="8" name="Groupe 7">
            <a:extLst>
              <a:ext uri="{FF2B5EF4-FFF2-40B4-BE49-F238E27FC236}">
                <a16:creationId xmlns:a16="http://schemas.microsoft.com/office/drawing/2014/main" id="{C8514655-F891-1C31-D487-1CC115A86116}"/>
              </a:ext>
            </a:extLst>
          </p:cNvPr>
          <p:cNvGrpSpPr/>
          <p:nvPr/>
        </p:nvGrpSpPr>
        <p:grpSpPr>
          <a:xfrm>
            <a:off x="2895546" y="5221619"/>
            <a:ext cx="5225144" cy="1470928"/>
            <a:chOff x="2895546" y="5286935"/>
            <a:chExt cx="5225144" cy="1470928"/>
          </a:xfrm>
        </p:grpSpPr>
        <p:sp>
          <p:nvSpPr>
            <p:cNvPr id="4" name="AutoShape 92">
              <a:extLst>
                <a:ext uri="{FF2B5EF4-FFF2-40B4-BE49-F238E27FC236}">
                  <a16:creationId xmlns:a16="http://schemas.microsoft.com/office/drawing/2014/main" id="{751D2A08-FA95-AA95-AC97-0240231BCC8F}"/>
                </a:ext>
              </a:extLst>
            </p:cNvPr>
            <p:cNvSpPr>
              <a:spLocks noChangeArrowheads="1"/>
            </p:cNvSpPr>
            <p:nvPr/>
          </p:nvSpPr>
          <p:spPr bwMode="auto">
            <a:xfrm>
              <a:off x="3007549" y="6265286"/>
              <a:ext cx="334365"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dirty="0"/>
                <a:t>  </a:t>
              </a:r>
            </a:p>
          </p:txBody>
        </p:sp>
        <p:sp>
          <p:nvSpPr>
            <p:cNvPr id="7" name="Forme libre : forme 6">
              <a:extLst>
                <a:ext uri="{FF2B5EF4-FFF2-40B4-BE49-F238E27FC236}">
                  <a16:creationId xmlns:a16="http://schemas.microsoft.com/office/drawing/2014/main" id="{BAE0D809-580D-85B1-F534-98D90C35773C}"/>
                </a:ext>
              </a:extLst>
            </p:cNvPr>
            <p:cNvSpPr/>
            <p:nvPr/>
          </p:nvSpPr>
          <p:spPr>
            <a:xfrm>
              <a:off x="2895546" y="5286935"/>
              <a:ext cx="5225144" cy="1224640"/>
            </a:xfrm>
            <a:custGeom>
              <a:avLst/>
              <a:gdLst>
                <a:gd name="csX0" fmla="*/ 0 w 11582400"/>
                <a:gd name="csY0" fmla="*/ 816431 h 1224640"/>
                <a:gd name="csX1" fmla="*/ 859971 w 11582400"/>
                <a:gd name="csY1" fmla="*/ 1186545 h 1224640"/>
                <a:gd name="csX2" fmla="*/ 3853543 w 11582400"/>
                <a:gd name="csY2" fmla="*/ 2 h 1224640"/>
                <a:gd name="csX3" fmla="*/ 6498771 w 11582400"/>
                <a:gd name="csY3" fmla="*/ 1197431 h 1224640"/>
                <a:gd name="csX4" fmla="*/ 9209314 w 11582400"/>
                <a:gd name="csY4" fmla="*/ 21774 h 1224640"/>
                <a:gd name="csX5" fmla="*/ 11582400 w 11582400"/>
                <a:gd name="csY5" fmla="*/ 968831 h 1224640"/>
              </a:gdLst>
              <a:ahLst/>
              <a:cxnLst>
                <a:cxn ang="0">
                  <a:pos x="csX0" y="csY0"/>
                </a:cxn>
                <a:cxn ang="0">
                  <a:pos x="csX1" y="csY1"/>
                </a:cxn>
                <a:cxn ang="0">
                  <a:pos x="csX2" y="csY2"/>
                </a:cxn>
                <a:cxn ang="0">
                  <a:pos x="csX3" y="csY3"/>
                </a:cxn>
                <a:cxn ang="0">
                  <a:pos x="csX4" y="csY4"/>
                </a:cxn>
                <a:cxn ang="0">
                  <a:pos x="csX5" y="csY5"/>
                </a:cxn>
              </a:cxnLst>
              <a:rect l="l" t="t" r="r" b="b"/>
              <a:pathLst>
                <a:path w="11582400" h="1224640">
                  <a:moveTo>
                    <a:pt x="0" y="816431"/>
                  </a:moveTo>
                  <a:cubicBezTo>
                    <a:pt x="108857" y="1069524"/>
                    <a:pt x="217714" y="1322617"/>
                    <a:pt x="859971" y="1186545"/>
                  </a:cubicBezTo>
                  <a:cubicBezTo>
                    <a:pt x="1502228" y="1050473"/>
                    <a:pt x="2913743" y="-1812"/>
                    <a:pt x="3853543" y="2"/>
                  </a:cubicBezTo>
                  <a:cubicBezTo>
                    <a:pt x="4793343" y="1816"/>
                    <a:pt x="5606143" y="1193802"/>
                    <a:pt x="6498771" y="1197431"/>
                  </a:cubicBezTo>
                  <a:cubicBezTo>
                    <a:pt x="7391399" y="1201060"/>
                    <a:pt x="8362043" y="59874"/>
                    <a:pt x="9209314" y="21774"/>
                  </a:cubicBezTo>
                  <a:cubicBezTo>
                    <a:pt x="10056585" y="-16326"/>
                    <a:pt x="10819492" y="476252"/>
                    <a:pt x="11582400" y="968831"/>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AFD97BD7-4032-ABDB-B299-F3CF7431FCED}"/>
              </a:ext>
            </a:extLst>
          </p:cNvPr>
          <p:cNvSpPr txBox="1"/>
          <p:nvPr/>
        </p:nvSpPr>
        <p:spPr>
          <a:xfrm>
            <a:off x="8120690" y="5678030"/>
            <a:ext cx="2830283" cy="735565"/>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800" b="1" dirty="0">
                <a:solidFill>
                  <a:schemeClr val="tx1"/>
                </a:solidFill>
              </a:rPr>
              <a:t>Cycle Quésako</a:t>
            </a:r>
          </a:p>
        </p:txBody>
      </p:sp>
      <p:sp>
        <p:nvSpPr>
          <p:cNvPr id="20" name="ZoneTexte 19">
            <a:extLst>
              <a:ext uri="{FF2B5EF4-FFF2-40B4-BE49-F238E27FC236}">
                <a16:creationId xmlns:a16="http://schemas.microsoft.com/office/drawing/2014/main" id="{D952C410-2D29-E24D-4A2B-640C3F570644}"/>
              </a:ext>
            </a:extLst>
          </p:cNvPr>
          <p:cNvSpPr txBox="1"/>
          <p:nvPr/>
        </p:nvSpPr>
        <p:spPr>
          <a:xfrm>
            <a:off x="435429" y="6199969"/>
            <a:ext cx="2362200" cy="49257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dirty="0">
                <a:solidFill>
                  <a:schemeClr val="tx1"/>
                </a:solidFill>
              </a:rPr>
              <a:t>Début de la guerre</a:t>
            </a:r>
          </a:p>
        </p:txBody>
      </p:sp>
    </p:spTree>
    <p:extLst>
      <p:ext uri="{BB962C8B-B14F-4D97-AF65-F5344CB8AC3E}">
        <p14:creationId xmlns:p14="http://schemas.microsoft.com/office/powerpoint/2010/main" val="119264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7781-FFB5-9ED0-5F96-43F356F9CA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F9866B-1FE6-2BD4-A66C-237A527E6EBA}"/>
              </a:ext>
            </a:extLst>
          </p:cNvPr>
          <p:cNvSpPr>
            <a:spLocks noGrp="1"/>
          </p:cNvSpPr>
          <p:nvPr>
            <p:ph type="title"/>
          </p:nvPr>
        </p:nvSpPr>
        <p:spPr>
          <a:xfrm>
            <a:off x="435429" y="225564"/>
            <a:ext cx="11517085" cy="971865"/>
          </a:xfrm>
          <a:solidFill>
            <a:schemeClr val="accent4">
              <a:lumMod val="60000"/>
              <a:lumOff val="40000"/>
            </a:schemeClr>
          </a:solidFill>
        </p:spPr>
        <p:txBody>
          <a:bodyPr/>
          <a:lstStyle/>
          <a:p>
            <a:r>
              <a:rPr lang="fr-FR" b="1" dirty="0"/>
              <a:t>Confirmation avec la guerre en Syrie</a:t>
            </a:r>
          </a:p>
        </p:txBody>
      </p:sp>
      <p:grpSp>
        <p:nvGrpSpPr>
          <p:cNvPr id="3" name="Groupe 2">
            <a:extLst>
              <a:ext uri="{FF2B5EF4-FFF2-40B4-BE49-F238E27FC236}">
                <a16:creationId xmlns:a16="http://schemas.microsoft.com/office/drawing/2014/main" id="{44136CC6-546E-4C28-024E-C889F3EAC36E}"/>
              </a:ext>
            </a:extLst>
          </p:cNvPr>
          <p:cNvGrpSpPr/>
          <p:nvPr/>
        </p:nvGrpSpPr>
        <p:grpSpPr>
          <a:xfrm>
            <a:off x="1964927" y="892626"/>
            <a:ext cx="6481190" cy="4691743"/>
            <a:chOff x="1964927" y="1763486"/>
            <a:chExt cx="6481190" cy="4691743"/>
          </a:xfrm>
        </p:grpSpPr>
        <p:pic>
          <p:nvPicPr>
            <p:cNvPr id="4" name="Image 3">
              <a:extLst>
                <a:ext uri="{FF2B5EF4-FFF2-40B4-BE49-F238E27FC236}">
                  <a16:creationId xmlns:a16="http://schemas.microsoft.com/office/drawing/2014/main" id="{F67F30DB-E780-CB58-6841-EFA26508942E}"/>
                </a:ext>
              </a:extLst>
            </p:cNvPr>
            <p:cNvPicPr>
              <a:picLocks noChangeAspect="1"/>
            </p:cNvPicPr>
            <p:nvPr/>
          </p:nvPicPr>
          <p:blipFill>
            <a:blip r:embed="rId2"/>
            <a:stretch>
              <a:fillRect/>
            </a:stretch>
          </p:blipFill>
          <p:spPr>
            <a:xfrm>
              <a:off x="1964927" y="2072858"/>
              <a:ext cx="6481190" cy="3718342"/>
            </a:xfrm>
            <a:prstGeom prst="rect">
              <a:avLst/>
            </a:prstGeom>
          </p:spPr>
        </p:pic>
        <p:grpSp>
          <p:nvGrpSpPr>
            <p:cNvPr id="21" name="Groupe 20">
              <a:extLst>
                <a:ext uri="{FF2B5EF4-FFF2-40B4-BE49-F238E27FC236}">
                  <a16:creationId xmlns:a16="http://schemas.microsoft.com/office/drawing/2014/main" id="{6DEBD492-91B5-D9E9-6B99-BD1D067937AA}"/>
                </a:ext>
              </a:extLst>
            </p:cNvPr>
            <p:cNvGrpSpPr/>
            <p:nvPr/>
          </p:nvGrpSpPr>
          <p:grpSpPr>
            <a:xfrm>
              <a:off x="4506686" y="1763486"/>
              <a:ext cx="2987581" cy="4691743"/>
              <a:chOff x="4506686" y="1763486"/>
              <a:chExt cx="2987581" cy="4691743"/>
            </a:xfrm>
          </p:grpSpPr>
          <p:cxnSp>
            <p:nvCxnSpPr>
              <p:cNvPr id="8" name="Connecteur droit 7">
                <a:extLst>
                  <a:ext uri="{FF2B5EF4-FFF2-40B4-BE49-F238E27FC236}">
                    <a16:creationId xmlns:a16="http://schemas.microsoft.com/office/drawing/2014/main" id="{43CABBAF-673B-DC1B-D3DB-F2CFF763583D}"/>
                  </a:ext>
                </a:extLst>
              </p:cNvPr>
              <p:cNvCxnSpPr>
                <a:cxnSpLocks/>
              </p:cNvCxnSpPr>
              <p:nvPr/>
            </p:nvCxnSpPr>
            <p:spPr>
              <a:xfrm>
                <a:off x="4506686" y="1763486"/>
                <a:ext cx="0" cy="4691743"/>
              </a:xfrm>
              <a:prstGeom prst="line">
                <a:avLst/>
              </a:prstGeom>
              <a:ln w="539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0DA3011B-8F6B-CEDF-2FDA-9CFF5180010D}"/>
                  </a:ext>
                </a:extLst>
              </p:cNvPr>
              <p:cNvSpPr txBox="1"/>
              <p:nvPr/>
            </p:nvSpPr>
            <p:spPr>
              <a:xfrm>
                <a:off x="4697732" y="5993564"/>
                <a:ext cx="2796535" cy="461665"/>
              </a:xfrm>
              <a:prstGeom prst="rect">
                <a:avLst/>
              </a:prstGeom>
              <a:noFill/>
            </p:spPr>
            <p:txBody>
              <a:bodyPr wrap="none" rtlCol="0">
                <a:spAutoFit/>
              </a:bodyPr>
              <a:lstStyle/>
              <a:p>
                <a:r>
                  <a:rPr lang="fr-FR" sz="2400" b="1" dirty="0">
                    <a:solidFill>
                      <a:srgbClr val="FF0000"/>
                    </a:solidFill>
                  </a:rPr>
                  <a:t>Pic d’amplification</a:t>
                </a:r>
              </a:p>
            </p:txBody>
          </p:sp>
        </p:grpSp>
      </p:grpSp>
      <p:sp>
        <p:nvSpPr>
          <p:cNvPr id="6" name="AutoShape 92">
            <a:extLst>
              <a:ext uri="{FF2B5EF4-FFF2-40B4-BE49-F238E27FC236}">
                <a16:creationId xmlns:a16="http://schemas.microsoft.com/office/drawing/2014/main" id="{1727F995-4090-4263-0A61-DC4F96CBFE56}"/>
              </a:ext>
            </a:extLst>
          </p:cNvPr>
          <p:cNvSpPr>
            <a:spLocks noChangeArrowheads="1"/>
          </p:cNvSpPr>
          <p:nvPr/>
        </p:nvSpPr>
        <p:spPr bwMode="auto">
          <a:xfrm>
            <a:off x="2737812" y="5876538"/>
            <a:ext cx="447910"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dirty="0"/>
              <a:t>  </a:t>
            </a:r>
          </a:p>
        </p:txBody>
      </p:sp>
      <p:sp>
        <p:nvSpPr>
          <p:cNvPr id="7" name="Forme libre : forme 6">
            <a:extLst>
              <a:ext uri="{FF2B5EF4-FFF2-40B4-BE49-F238E27FC236}">
                <a16:creationId xmlns:a16="http://schemas.microsoft.com/office/drawing/2014/main" id="{E192583C-CF37-66C8-3BBC-68E4FAA918F5}"/>
              </a:ext>
            </a:extLst>
          </p:cNvPr>
          <p:cNvSpPr/>
          <p:nvPr/>
        </p:nvSpPr>
        <p:spPr>
          <a:xfrm>
            <a:off x="1545772" y="5353054"/>
            <a:ext cx="8719456" cy="1224640"/>
          </a:xfrm>
          <a:custGeom>
            <a:avLst/>
            <a:gdLst>
              <a:gd name="csX0" fmla="*/ 0 w 11582400"/>
              <a:gd name="csY0" fmla="*/ 816431 h 1224640"/>
              <a:gd name="csX1" fmla="*/ 859971 w 11582400"/>
              <a:gd name="csY1" fmla="*/ 1186545 h 1224640"/>
              <a:gd name="csX2" fmla="*/ 3853543 w 11582400"/>
              <a:gd name="csY2" fmla="*/ 2 h 1224640"/>
              <a:gd name="csX3" fmla="*/ 6498771 w 11582400"/>
              <a:gd name="csY3" fmla="*/ 1197431 h 1224640"/>
              <a:gd name="csX4" fmla="*/ 9209314 w 11582400"/>
              <a:gd name="csY4" fmla="*/ 21774 h 1224640"/>
              <a:gd name="csX5" fmla="*/ 11582400 w 11582400"/>
              <a:gd name="csY5" fmla="*/ 968831 h 1224640"/>
            </a:gdLst>
            <a:ahLst/>
            <a:cxnLst>
              <a:cxn ang="0">
                <a:pos x="csX0" y="csY0"/>
              </a:cxn>
              <a:cxn ang="0">
                <a:pos x="csX1" y="csY1"/>
              </a:cxn>
              <a:cxn ang="0">
                <a:pos x="csX2" y="csY2"/>
              </a:cxn>
              <a:cxn ang="0">
                <a:pos x="csX3" y="csY3"/>
              </a:cxn>
              <a:cxn ang="0">
                <a:pos x="csX4" y="csY4"/>
              </a:cxn>
              <a:cxn ang="0">
                <a:pos x="csX5" y="csY5"/>
              </a:cxn>
            </a:cxnLst>
            <a:rect l="l" t="t" r="r" b="b"/>
            <a:pathLst>
              <a:path w="11582400" h="1224640">
                <a:moveTo>
                  <a:pt x="0" y="816431"/>
                </a:moveTo>
                <a:cubicBezTo>
                  <a:pt x="108857" y="1069524"/>
                  <a:pt x="217714" y="1322617"/>
                  <a:pt x="859971" y="1186545"/>
                </a:cubicBezTo>
                <a:cubicBezTo>
                  <a:pt x="1502228" y="1050473"/>
                  <a:pt x="2913743" y="-1812"/>
                  <a:pt x="3853543" y="2"/>
                </a:cubicBezTo>
                <a:cubicBezTo>
                  <a:pt x="4793343" y="1816"/>
                  <a:pt x="5606143" y="1193802"/>
                  <a:pt x="6498771" y="1197431"/>
                </a:cubicBezTo>
                <a:cubicBezTo>
                  <a:pt x="7391399" y="1201060"/>
                  <a:pt x="8362043" y="59874"/>
                  <a:pt x="9209314" y="21774"/>
                </a:cubicBezTo>
                <a:cubicBezTo>
                  <a:pt x="10056585" y="-16326"/>
                  <a:pt x="10819492" y="476252"/>
                  <a:pt x="11582400" y="968831"/>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0EDB7D3-9A72-818F-6BB2-1B242B80FBAA}"/>
              </a:ext>
            </a:extLst>
          </p:cNvPr>
          <p:cNvSpPr txBox="1"/>
          <p:nvPr/>
        </p:nvSpPr>
        <p:spPr>
          <a:xfrm>
            <a:off x="9122231" y="5529938"/>
            <a:ext cx="2830283" cy="735565"/>
          </a:xfrm>
          <a:prstGeom prst="rect">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800" b="1" dirty="0">
                <a:solidFill>
                  <a:schemeClr val="tx1"/>
                </a:solidFill>
              </a:rPr>
              <a:t>Cycle Quésako</a:t>
            </a:r>
          </a:p>
        </p:txBody>
      </p:sp>
      <p:sp>
        <p:nvSpPr>
          <p:cNvPr id="10" name="ZoneTexte 9">
            <a:extLst>
              <a:ext uri="{FF2B5EF4-FFF2-40B4-BE49-F238E27FC236}">
                <a16:creationId xmlns:a16="http://schemas.microsoft.com/office/drawing/2014/main" id="{1629EBA6-5374-C397-D31D-F09B4260032A}"/>
              </a:ext>
            </a:extLst>
          </p:cNvPr>
          <p:cNvSpPr txBox="1"/>
          <p:nvPr/>
        </p:nvSpPr>
        <p:spPr>
          <a:xfrm>
            <a:off x="280090" y="5579698"/>
            <a:ext cx="2362200" cy="49257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1" dirty="0">
                <a:solidFill>
                  <a:schemeClr val="tx1"/>
                </a:solidFill>
              </a:rPr>
              <a:t>Début de la guerre</a:t>
            </a:r>
          </a:p>
        </p:txBody>
      </p:sp>
    </p:spTree>
    <p:extLst>
      <p:ext uri="{BB962C8B-B14F-4D97-AF65-F5344CB8AC3E}">
        <p14:creationId xmlns:p14="http://schemas.microsoft.com/office/powerpoint/2010/main" val="479446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2B1A510A-8CA6-BB43-778E-7D5EC42B2620}"/>
              </a:ext>
            </a:extLst>
          </p:cNvPr>
          <p:cNvSpPr>
            <a:spLocks noGrp="1"/>
          </p:cNvSpPr>
          <p:nvPr>
            <p:ph type="title"/>
          </p:nvPr>
        </p:nvSpPr>
        <p:spPr>
          <a:xfrm>
            <a:off x="686834" y="1153572"/>
            <a:ext cx="3200400" cy="4461163"/>
          </a:xfrm>
        </p:spPr>
        <p:txBody>
          <a:bodyPr>
            <a:normAutofit/>
          </a:bodyPr>
          <a:lstStyle/>
          <a:p>
            <a:r>
              <a:rPr lang="fr-FR" b="1">
                <a:solidFill>
                  <a:srgbClr val="FFFFFF"/>
                </a:solidFill>
              </a:rPr>
              <a:t>Conclusion provisoire</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59C8DD1E-97F4-53CA-B51C-77CB07326194}"/>
              </a:ext>
            </a:extLst>
          </p:cNvPr>
          <p:cNvSpPr>
            <a:spLocks noGrp="1"/>
          </p:cNvSpPr>
          <p:nvPr>
            <p:ph idx="1"/>
          </p:nvPr>
        </p:nvSpPr>
        <p:spPr>
          <a:xfrm>
            <a:off x="4447308" y="591344"/>
            <a:ext cx="6906491" cy="5863885"/>
          </a:xfrm>
        </p:spPr>
        <p:txBody>
          <a:bodyPr anchor="ctr">
            <a:normAutofit fontScale="92500" lnSpcReduction="10000"/>
          </a:bodyPr>
          <a:lstStyle/>
          <a:p>
            <a:r>
              <a:rPr lang="fr-FR" dirty="0"/>
              <a:t>Les guerres Irak et Syrie contredisent, apparemment, par leur date de déclenchement, le « Cycle Quésako »</a:t>
            </a:r>
          </a:p>
          <a:p>
            <a:r>
              <a:rPr lang="fr-FR" dirty="0"/>
              <a:t>Dans les 2 cas, le nombre de victimes de guerres matérialise approximativement le « Cycle Quésako », durant la phase d’amplification qui suit</a:t>
            </a:r>
          </a:p>
          <a:p>
            <a:r>
              <a:rPr lang="fr-FR" dirty="0"/>
              <a:t>Quand les guerres commencent près d’un pic d’atténuation, comme en Irak et Syrie, le nombre de victimes de la guerre semble corrélé au « Cycle Quésako », montrant une relation entre la guerre et le « Cycle Quésako » même quand la guerre se déclenche durant une phase d’atténuation</a:t>
            </a:r>
          </a:p>
          <a:p>
            <a:r>
              <a:rPr lang="fr-FR" sz="3900" b="1" dirty="0"/>
              <a:t>Est-ce un phénomène général ou un simple cas particulier ?</a:t>
            </a:r>
          </a:p>
        </p:txBody>
      </p:sp>
    </p:spTree>
    <p:extLst>
      <p:ext uri="{BB962C8B-B14F-4D97-AF65-F5344CB8AC3E}">
        <p14:creationId xmlns:p14="http://schemas.microsoft.com/office/powerpoint/2010/main" val="300527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EEAC-2489-7A82-D708-8FB8221E63D8}"/>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7AD37D0C-4AD1-5F12-61E4-C5F5C041EE49}"/>
              </a:ext>
            </a:extLst>
          </p:cNvPr>
          <p:cNvPicPr>
            <a:picLocks noChangeAspect="1"/>
          </p:cNvPicPr>
          <p:nvPr/>
        </p:nvPicPr>
        <p:blipFill>
          <a:blip r:embed="rId2"/>
          <a:srcRect l="2823" r="5578" b="6054"/>
          <a:stretch>
            <a:fillRect/>
          </a:stretch>
        </p:blipFill>
        <p:spPr>
          <a:xfrm>
            <a:off x="1620000" y="1054121"/>
            <a:ext cx="8244000" cy="5472000"/>
          </a:xfrm>
          <a:prstGeom prst="rect">
            <a:avLst/>
          </a:prstGeom>
        </p:spPr>
      </p:pic>
      <p:sp>
        <p:nvSpPr>
          <p:cNvPr id="2" name="Titre 1">
            <a:extLst>
              <a:ext uri="{FF2B5EF4-FFF2-40B4-BE49-F238E27FC236}">
                <a16:creationId xmlns:a16="http://schemas.microsoft.com/office/drawing/2014/main" id="{7047E7F7-8DDB-68B1-EF0B-22265F45550C}"/>
              </a:ext>
            </a:extLst>
          </p:cNvPr>
          <p:cNvSpPr>
            <a:spLocks noGrp="1"/>
          </p:cNvSpPr>
          <p:nvPr>
            <p:ph type="title"/>
          </p:nvPr>
        </p:nvSpPr>
        <p:spPr>
          <a:xfrm>
            <a:off x="277197" y="10732"/>
            <a:ext cx="11560628" cy="960979"/>
          </a:xfrm>
          <a:solidFill>
            <a:schemeClr val="accent4">
              <a:lumMod val="60000"/>
              <a:lumOff val="40000"/>
            </a:schemeClr>
          </a:solidFill>
        </p:spPr>
        <p:txBody>
          <a:bodyPr>
            <a:normAutofit/>
          </a:bodyPr>
          <a:lstStyle/>
          <a:p>
            <a:r>
              <a:rPr lang="fr-FR" sz="3600" b="1" dirty="0"/>
              <a:t>2023 : données UCDP (Uppsala </a:t>
            </a:r>
            <a:r>
              <a:rPr lang="fr-FR" sz="3600" b="1" dirty="0" err="1"/>
              <a:t>Conflict</a:t>
            </a:r>
            <a:r>
              <a:rPr lang="fr-FR" sz="3600" b="1" dirty="0"/>
              <a:t> Data Program)</a:t>
            </a:r>
          </a:p>
        </p:txBody>
      </p:sp>
      <p:sp>
        <p:nvSpPr>
          <p:cNvPr id="3" name="Rectangle 2">
            <a:extLst>
              <a:ext uri="{FF2B5EF4-FFF2-40B4-BE49-F238E27FC236}">
                <a16:creationId xmlns:a16="http://schemas.microsoft.com/office/drawing/2014/main" id="{63A93CE3-CE55-B399-FBBF-7F093D4FC276}"/>
              </a:ext>
            </a:extLst>
          </p:cNvPr>
          <p:cNvSpPr/>
          <p:nvPr/>
        </p:nvSpPr>
        <p:spPr>
          <a:xfrm rot="20669661">
            <a:off x="859007" y="1817949"/>
            <a:ext cx="10830336" cy="2585323"/>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 données UCDP </a:t>
            </a:r>
          </a:p>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sont une référence internationale </a:t>
            </a:r>
          </a:p>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reconnue</a:t>
            </a:r>
          </a:p>
        </p:txBody>
      </p:sp>
    </p:spTree>
    <p:extLst>
      <p:ext uri="{BB962C8B-B14F-4D97-AF65-F5344CB8AC3E}">
        <p14:creationId xmlns:p14="http://schemas.microsoft.com/office/powerpoint/2010/main" val="35856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re 1">
            <a:extLst>
              <a:ext uri="{FF2B5EF4-FFF2-40B4-BE49-F238E27FC236}">
                <a16:creationId xmlns:a16="http://schemas.microsoft.com/office/drawing/2014/main" id="{5BD49504-C1AB-F2A6-B110-D20409A77BF7}"/>
              </a:ext>
            </a:extLst>
          </p:cNvPr>
          <p:cNvSpPr>
            <a:spLocks noGrp="1"/>
          </p:cNvSpPr>
          <p:nvPr>
            <p:ph type="title"/>
          </p:nvPr>
        </p:nvSpPr>
        <p:spPr>
          <a:xfrm>
            <a:off x="838200" y="401221"/>
            <a:ext cx="10515600" cy="1348065"/>
          </a:xfrm>
        </p:spPr>
        <p:txBody>
          <a:bodyPr>
            <a:normAutofit/>
          </a:bodyPr>
          <a:lstStyle/>
          <a:p>
            <a:r>
              <a:rPr lang="fr-FR" sz="5400" dirty="0">
                <a:solidFill>
                  <a:srgbClr val="FFFFFF"/>
                </a:solidFill>
              </a:rPr>
              <a:t>Qu’apportent de telles prévisions ?</a:t>
            </a:r>
          </a:p>
        </p:txBody>
      </p:sp>
      <p:sp>
        <p:nvSpPr>
          <p:cNvPr id="3" name="Espace réservé du contenu 2">
            <a:extLst>
              <a:ext uri="{FF2B5EF4-FFF2-40B4-BE49-F238E27FC236}">
                <a16:creationId xmlns:a16="http://schemas.microsoft.com/office/drawing/2014/main" id="{262D515C-4E29-89BD-0CC5-A1425F6E890D}"/>
              </a:ext>
            </a:extLst>
          </p:cNvPr>
          <p:cNvSpPr>
            <a:spLocks noGrp="1"/>
          </p:cNvSpPr>
          <p:nvPr>
            <p:ph idx="1"/>
          </p:nvPr>
        </p:nvSpPr>
        <p:spPr>
          <a:xfrm>
            <a:off x="838200" y="2586789"/>
            <a:ext cx="10515600" cy="3590174"/>
          </a:xfrm>
        </p:spPr>
        <p:txBody>
          <a:bodyPr>
            <a:normAutofit lnSpcReduction="10000"/>
          </a:bodyPr>
          <a:lstStyle/>
          <a:p>
            <a:r>
              <a:rPr lang="fr-FR" sz="3200" dirty="0"/>
              <a:t>Elles peuvent être faites plusieurs mois et années avant qu’elles n’aient lieu. (voir contextes – réalité depuis 2006)</a:t>
            </a:r>
          </a:p>
          <a:p>
            <a:r>
              <a:rPr lang="fr-FR" sz="3200" dirty="0"/>
              <a:t>Le fataliste n’est pas celui qui fait des prévisions de risques de guerre mais celui qui laisse les guerres arriver sans rien faire pour les éviter.</a:t>
            </a:r>
          </a:p>
          <a:p>
            <a:r>
              <a:rPr lang="fr-FR" sz="3200" b="1" i="1" dirty="0"/>
              <a:t>L’identification de risques de guerres peut être utile pour éviter des guerres, à condition qu’il y ait des personnes pour les utiliser.</a:t>
            </a:r>
          </a:p>
        </p:txBody>
      </p:sp>
    </p:spTree>
    <p:extLst>
      <p:ext uri="{BB962C8B-B14F-4D97-AF65-F5344CB8AC3E}">
        <p14:creationId xmlns:p14="http://schemas.microsoft.com/office/powerpoint/2010/main" val="36741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65989-E330-BDDD-87F0-DF24E938143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67A29E7-704B-DA9C-8506-FF206F813E99}"/>
              </a:ext>
            </a:extLst>
          </p:cNvPr>
          <p:cNvPicPr>
            <a:picLocks noChangeAspect="1"/>
          </p:cNvPicPr>
          <p:nvPr/>
        </p:nvPicPr>
        <p:blipFill>
          <a:blip r:embed="rId3"/>
          <a:srcRect l="2823" r="5578" b="6054"/>
          <a:stretch>
            <a:fillRect/>
          </a:stretch>
        </p:blipFill>
        <p:spPr>
          <a:xfrm>
            <a:off x="1620000" y="1054121"/>
            <a:ext cx="8244000" cy="5472000"/>
          </a:xfrm>
          <a:prstGeom prst="rect">
            <a:avLst/>
          </a:prstGeom>
        </p:spPr>
      </p:pic>
      <p:sp>
        <p:nvSpPr>
          <p:cNvPr id="2" name="Titre 1">
            <a:extLst>
              <a:ext uri="{FF2B5EF4-FFF2-40B4-BE49-F238E27FC236}">
                <a16:creationId xmlns:a16="http://schemas.microsoft.com/office/drawing/2014/main" id="{484CC86A-A953-1C45-40D7-92EDB80C880F}"/>
              </a:ext>
            </a:extLst>
          </p:cNvPr>
          <p:cNvSpPr>
            <a:spLocks noGrp="1"/>
          </p:cNvSpPr>
          <p:nvPr>
            <p:ph type="title"/>
          </p:nvPr>
        </p:nvSpPr>
        <p:spPr>
          <a:xfrm>
            <a:off x="277197" y="10732"/>
            <a:ext cx="11560628" cy="960979"/>
          </a:xfrm>
          <a:solidFill>
            <a:schemeClr val="accent4">
              <a:lumMod val="60000"/>
              <a:lumOff val="40000"/>
            </a:schemeClr>
          </a:solidFill>
        </p:spPr>
        <p:txBody>
          <a:bodyPr>
            <a:normAutofit/>
          </a:bodyPr>
          <a:lstStyle/>
          <a:p>
            <a:r>
              <a:rPr lang="fr-FR" sz="3600" b="1" dirty="0"/>
              <a:t>2023 : données UCDP </a:t>
            </a:r>
            <a:r>
              <a:rPr lang="fr-FR" sz="3600" b="1" dirty="0">
                <a:solidFill>
                  <a:srgbClr val="FF0000"/>
                </a:solidFill>
              </a:rPr>
              <a:t>&amp; Cycle Quésako superposé</a:t>
            </a:r>
          </a:p>
        </p:txBody>
      </p:sp>
      <p:grpSp>
        <p:nvGrpSpPr>
          <p:cNvPr id="8" name="Groupe 7">
            <a:extLst>
              <a:ext uri="{FF2B5EF4-FFF2-40B4-BE49-F238E27FC236}">
                <a16:creationId xmlns:a16="http://schemas.microsoft.com/office/drawing/2014/main" id="{74E02CC9-6AF0-6A8E-EEC9-67F8D44123EA}"/>
              </a:ext>
            </a:extLst>
          </p:cNvPr>
          <p:cNvGrpSpPr/>
          <p:nvPr/>
        </p:nvGrpSpPr>
        <p:grpSpPr>
          <a:xfrm>
            <a:off x="3124207" y="1480458"/>
            <a:ext cx="8090283" cy="4223657"/>
            <a:chOff x="3124207" y="1480458"/>
            <a:chExt cx="8090283" cy="4223657"/>
          </a:xfrm>
        </p:grpSpPr>
        <p:grpSp>
          <p:nvGrpSpPr>
            <p:cNvPr id="5" name="Groupe 4">
              <a:extLst>
                <a:ext uri="{FF2B5EF4-FFF2-40B4-BE49-F238E27FC236}">
                  <a16:creationId xmlns:a16="http://schemas.microsoft.com/office/drawing/2014/main" id="{2484F431-8E4C-C47A-3608-E54749BED161}"/>
                </a:ext>
              </a:extLst>
            </p:cNvPr>
            <p:cNvGrpSpPr/>
            <p:nvPr/>
          </p:nvGrpSpPr>
          <p:grpSpPr>
            <a:xfrm>
              <a:off x="3124207" y="1480458"/>
              <a:ext cx="6270170" cy="4223657"/>
              <a:chOff x="0" y="0"/>
              <a:chExt cx="4882221" cy="3401401"/>
            </a:xfrm>
          </p:grpSpPr>
          <p:sp>
            <p:nvSpPr>
              <p:cNvPr id="6" name="Zone de texte 3">
                <a:extLst>
                  <a:ext uri="{FF2B5EF4-FFF2-40B4-BE49-F238E27FC236}">
                    <a16:creationId xmlns:a16="http://schemas.microsoft.com/office/drawing/2014/main" id="{36DE0006-A900-F7D7-9DEE-4DCC083445D6}"/>
                  </a:ext>
                </a:extLst>
              </p:cNvPr>
              <p:cNvSpPr txBox="1"/>
              <p:nvPr/>
            </p:nvSpPr>
            <p:spPr>
              <a:xfrm>
                <a:off x="929269" y="0"/>
                <a:ext cx="2631440" cy="323850"/>
              </a:xfrm>
              <a:prstGeom prst="rect">
                <a:avLst/>
              </a:prstGeom>
              <a:solidFill>
                <a:schemeClr val="lt1"/>
              </a:solidFill>
              <a:ln w="53975">
                <a:solidFill>
                  <a:srgbClr val="FF0000"/>
                </a:solidFill>
                <a:prstDash val="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800"/>
                  </a:spcAft>
                  <a:buNone/>
                </a:pPr>
                <a:r>
                  <a:rPr lang="fr-FR" sz="1600" b="1"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Pics d’amplification  </a:t>
                </a:r>
                <a:endParaRPr lang="fr-FR" sz="14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6B0300BE-3972-CDE7-FA99-6B4FEEC8C558}"/>
                  </a:ext>
                </a:extLst>
              </p:cNvPr>
              <p:cNvCxnSpPr/>
              <p:nvPr/>
            </p:nvCxnSpPr>
            <p:spPr>
              <a:xfrm flipH="1">
                <a:off x="238822" y="408878"/>
                <a:ext cx="1092200" cy="532130"/>
              </a:xfrm>
              <a:prstGeom prst="straightConnector1">
                <a:avLst/>
              </a:prstGeom>
              <a:ln w="53975">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7DA3071-98EA-2F2D-C792-8E39C630D94D}"/>
                  </a:ext>
                </a:extLst>
              </p:cNvPr>
              <p:cNvCxnSpPr/>
              <p:nvPr/>
            </p:nvCxnSpPr>
            <p:spPr>
              <a:xfrm>
                <a:off x="2884449" y="386576"/>
                <a:ext cx="533400" cy="508000"/>
              </a:xfrm>
              <a:prstGeom prst="straightConnector1">
                <a:avLst/>
              </a:prstGeom>
              <a:ln w="53975">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D443DCA-8133-065A-520B-608E99107458}"/>
                  </a:ext>
                </a:extLst>
              </p:cNvPr>
              <p:cNvCxnSpPr/>
              <p:nvPr/>
            </p:nvCxnSpPr>
            <p:spPr>
              <a:xfrm>
                <a:off x="1513314" y="1248937"/>
                <a:ext cx="0" cy="214503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FD54D3A-6BAD-7EB2-89FA-668CE78B98D8}"/>
                  </a:ext>
                </a:extLst>
              </p:cNvPr>
              <p:cNvCxnSpPr/>
              <p:nvPr/>
            </p:nvCxnSpPr>
            <p:spPr>
              <a:xfrm>
                <a:off x="271811" y="1248937"/>
                <a:ext cx="0" cy="214503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D59AF813-331D-FFF0-D87F-B871DABC0788}"/>
                  </a:ext>
                </a:extLst>
              </p:cNvPr>
              <p:cNvCxnSpPr/>
              <p:nvPr/>
            </p:nvCxnSpPr>
            <p:spPr>
              <a:xfrm>
                <a:off x="2576397" y="1248937"/>
                <a:ext cx="0" cy="214503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4D3088C-5A27-6540-DD84-67245DB67DF3}"/>
                  </a:ext>
                </a:extLst>
              </p:cNvPr>
              <p:cNvCxnSpPr/>
              <p:nvPr/>
            </p:nvCxnSpPr>
            <p:spPr>
              <a:xfrm>
                <a:off x="3527967" y="1256371"/>
                <a:ext cx="0" cy="214503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82D14A0-FA29-3E4C-E426-1E2872BD18A2}"/>
                  </a:ext>
                </a:extLst>
              </p:cNvPr>
              <p:cNvCxnSpPr/>
              <p:nvPr/>
            </p:nvCxnSpPr>
            <p:spPr>
              <a:xfrm>
                <a:off x="4605919" y="1256371"/>
                <a:ext cx="0" cy="2145030"/>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C7A567EF-658F-BDBC-AFC2-00AD1981AFC6}"/>
                  </a:ext>
                </a:extLst>
              </p:cNvPr>
              <p:cNvCxnSpPr/>
              <p:nvPr/>
            </p:nvCxnSpPr>
            <p:spPr>
              <a:xfrm flipH="1">
                <a:off x="2498803" y="349405"/>
                <a:ext cx="54363" cy="566079"/>
              </a:xfrm>
              <a:prstGeom prst="straightConnector1">
                <a:avLst/>
              </a:prstGeom>
              <a:ln w="53975">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48DAB47C-3AEE-56A0-4CC7-0EA6A3851D9A}"/>
                  </a:ext>
                </a:extLst>
              </p:cNvPr>
              <p:cNvCxnSpPr/>
              <p:nvPr/>
            </p:nvCxnSpPr>
            <p:spPr>
              <a:xfrm flipH="1">
                <a:off x="1472891" y="356839"/>
                <a:ext cx="467422" cy="494990"/>
              </a:xfrm>
              <a:prstGeom prst="straightConnector1">
                <a:avLst/>
              </a:prstGeom>
              <a:ln w="53975">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E2E6D4B-4010-CE42-5F1C-F8038ECB5D8C}"/>
                  </a:ext>
                </a:extLst>
              </p:cNvPr>
              <p:cNvSpPr/>
              <p:nvPr/>
            </p:nvSpPr>
            <p:spPr>
              <a:xfrm>
                <a:off x="0" y="944137"/>
                <a:ext cx="577850" cy="273050"/>
              </a:xfrm>
              <a:prstGeom prst="rect">
                <a:avLst/>
              </a:prstGeom>
              <a:solidFill>
                <a:schemeClr val="bg1"/>
              </a:solid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buNone/>
                </a:pPr>
                <a:r>
                  <a:rPr lang="fr-FR" sz="1600" b="1">
                    <a:solidFill>
                      <a:srgbClr val="0F4761"/>
                    </a:solidFill>
                    <a:effectLst/>
                    <a:latin typeface="Arial" panose="020B0604020202020204" pitchFamily="34" charset="0"/>
                    <a:ea typeface="Aptos" panose="020B0004020202020204" pitchFamily="34" charset="0"/>
                    <a:cs typeface="Times New Roman" panose="02020603050405020304" pitchFamily="18" charset="0"/>
                  </a:rPr>
                  <a:t>1990</a:t>
                </a:r>
                <a:endParaRPr lang="fr-FR" sz="1600">
                  <a:effectLst/>
                  <a:latin typeface="Arial" panose="020B0604020202020204" pitchFamily="34" charset="0"/>
                  <a:ea typeface="Aptos" panose="020B0004020202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5A1947CA-0223-EEBC-5B9A-5B06D72089EA}"/>
                  </a:ext>
                </a:extLst>
              </p:cNvPr>
              <p:cNvSpPr/>
              <p:nvPr/>
            </p:nvSpPr>
            <p:spPr>
              <a:xfrm>
                <a:off x="1219200" y="936703"/>
                <a:ext cx="577850" cy="273050"/>
              </a:xfrm>
              <a:prstGeom prst="rect">
                <a:avLst/>
              </a:prstGeom>
              <a:solidFill>
                <a:schemeClr val="bg1"/>
              </a:solid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buNone/>
                </a:pPr>
                <a:r>
                  <a:rPr lang="fr-FR" sz="1600" b="1">
                    <a:solidFill>
                      <a:srgbClr val="0F4761"/>
                    </a:solidFill>
                    <a:effectLst/>
                    <a:latin typeface="Arial" panose="020B0604020202020204" pitchFamily="34" charset="0"/>
                    <a:ea typeface="Aptos" panose="020B0004020202020204" pitchFamily="34" charset="0"/>
                    <a:cs typeface="Times New Roman" panose="02020603050405020304" pitchFamily="18" charset="0"/>
                  </a:rPr>
                  <a:t>1999</a:t>
                </a:r>
                <a:endParaRPr lang="fr-FR" sz="1600">
                  <a:effectLst/>
                  <a:latin typeface="Arial" panose="020B0604020202020204" pitchFamily="34" charset="0"/>
                  <a:ea typeface="Aptos" panose="020B00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3BC5D61-DCF0-33BA-0659-CFE9105CA1D6}"/>
                  </a:ext>
                </a:extLst>
              </p:cNvPr>
              <p:cNvSpPr/>
              <p:nvPr/>
            </p:nvSpPr>
            <p:spPr>
              <a:xfrm>
                <a:off x="2252547" y="944137"/>
                <a:ext cx="577850" cy="273050"/>
              </a:xfrm>
              <a:prstGeom prst="rect">
                <a:avLst/>
              </a:prstGeom>
              <a:solidFill>
                <a:schemeClr val="bg1"/>
              </a:solid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buNone/>
                </a:pPr>
                <a:r>
                  <a:rPr lang="fr-FR" sz="1600" b="1">
                    <a:solidFill>
                      <a:srgbClr val="0F4761"/>
                    </a:solidFill>
                    <a:effectLst/>
                    <a:latin typeface="Arial" panose="020B0604020202020204" pitchFamily="34" charset="0"/>
                    <a:ea typeface="Aptos" panose="020B0004020202020204" pitchFamily="34" charset="0"/>
                    <a:cs typeface="Times New Roman" panose="02020603050405020304" pitchFamily="18" charset="0"/>
                  </a:rPr>
                  <a:t>2007</a:t>
                </a:r>
                <a:endParaRPr lang="fr-FR" sz="1600">
                  <a:effectLst/>
                  <a:latin typeface="Arial" panose="020B0604020202020204" pitchFamily="34" charset="0"/>
                  <a:ea typeface="Aptos" panose="020B000402020202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093F1964-3B1B-6B37-9DCF-F79FE61E5AB3}"/>
                  </a:ext>
                </a:extLst>
              </p:cNvPr>
              <p:cNvSpPr/>
              <p:nvPr/>
            </p:nvSpPr>
            <p:spPr>
              <a:xfrm>
                <a:off x="3256156" y="936703"/>
                <a:ext cx="577850" cy="273050"/>
              </a:xfrm>
              <a:prstGeom prst="rect">
                <a:avLst/>
              </a:prstGeom>
              <a:solidFill>
                <a:schemeClr val="bg1"/>
              </a:solid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buNone/>
                </a:pPr>
                <a:r>
                  <a:rPr lang="fr-FR" sz="1600" b="1">
                    <a:solidFill>
                      <a:srgbClr val="0F4761"/>
                    </a:solidFill>
                    <a:effectLst/>
                    <a:latin typeface="Arial" panose="020B0604020202020204" pitchFamily="34" charset="0"/>
                    <a:ea typeface="Aptos" panose="020B0004020202020204" pitchFamily="34" charset="0"/>
                    <a:cs typeface="Times New Roman" panose="02020603050405020304" pitchFamily="18" charset="0"/>
                  </a:rPr>
                  <a:t>2014</a:t>
                </a:r>
                <a:endParaRPr lang="fr-FR" sz="1600">
                  <a:effectLst/>
                  <a:latin typeface="Arial" panose="020B0604020202020204" pitchFamily="34" charset="0"/>
                  <a:ea typeface="Aptos" panose="020B000402020202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DA62F576-BF42-DC31-BA38-6BDE0D7DB709}"/>
                  </a:ext>
                </a:extLst>
              </p:cNvPr>
              <p:cNvSpPr/>
              <p:nvPr/>
            </p:nvSpPr>
            <p:spPr>
              <a:xfrm>
                <a:off x="4304371" y="951571"/>
                <a:ext cx="577850" cy="273050"/>
              </a:xfrm>
              <a:prstGeom prst="rect">
                <a:avLst/>
              </a:prstGeom>
              <a:solidFill>
                <a:schemeClr val="bg1"/>
              </a:solidFill>
              <a:ln w="539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buNone/>
                </a:pPr>
                <a:r>
                  <a:rPr lang="fr-FR" sz="1600" b="1">
                    <a:solidFill>
                      <a:srgbClr val="0F4761"/>
                    </a:solidFill>
                    <a:effectLst/>
                    <a:latin typeface="Arial" panose="020B0604020202020204" pitchFamily="34" charset="0"/>
                    <a:ea typeface="Aptos" panose="020B0004020202020204" pitchFamily="34" charset="0"/>
                    <a:cs typeface="Times New Roman" panose="02020603050405020304" pitchFamily="18" charset="0"/>
                  </a:rPr>
                  <a:t>2022</a:t>
                </a:r>
                <a:endParaRPr lang="fr-FR" sz="1600">
                  <a:effectLst/>
                  <a:latin typeface="Arial" panose="020B0604020202020204" pitchFamily="34" charset="0"/>
                  <a:ea typeface="Aptos" panose="020B0004020202020204" pitchFamily="34" charset="0"/>
                  <a:cs typeface="Times New Roman" panose="02020603050405020304" pitchFamily="18" charset="0"/>
                </a:endParaRPr>
              </a:p>
            </p:txBody>
          </p:sp>
          <p:cxnSp>
            <p:nvCxnSpPr>
              <p:cNvPr id="24" name="Connecteur droit avec flèche 23">
                <a:extLst>
                  <a:ext uri="{FF2B5EF4-FFF2-40B4-BE49-F238E27FC236}">
                    <a16:creationId xmlns:a16="http://schemas.microsoft.com/office/drawing/2014/main" id="{790189C7-5E96-0827-64CF-37EED9AE24E9}"/>
                  </a:ext>
                </a:extLst>
              </p:cNvPr>
              <p:cNvCxnSpPr/>
              <p:nvPr/>
            </p:nvCxnSpPr>
            <p:spPr>
              <a:xfrm>
                <a:off x="3560956" y="341971"/>
                <a:ext cx="810322" cy="564670"/>
              </a:xfrm>
              <a:prstGeom prst="straightConnector1">
                <a:avLst/>
              </a:prstGeom>
              <a:ln w="53975">
                <a:solidFill>
                  <a:srgbClr val="FF0000"/>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82957999-93CC-661B-1EAE-F78CC5C86785}"/>
                </a:ext>
              </a:extLst>
            </p:cNvPr>
            <p:cNvSpPr txBox="1"/>
            <p:nvPr/>
          </p:nvSpPr>
          <p:spPr>
            <a:xfrm>
              <a:off x="8229442" y="1621940"/>
              <a:ext cx="2985048" cy="584775"/>
            </a:xfrm>
            <a:prstGeom prst="rect">
              <a:avLst/>
            </a:prstGeom>
            <a:noFill/>
          </p:spPr>
          <p:txBody>
            <a:bodyPr wrap="none" rtlCol="0">
              <a:spAutoFit/>
            </a:bodyPr>
            <a:lstStyle/>
            <a:p>
              <a:r>
                <a:rPr lang="fr-FR" sz="3200" b="1" dirty="0">
                  <a:solidFill>
                    <a:srgbClr val="FF0000"/>
                  </a:solidFill>
                </a:rPr>
                <a:t>Cycle Quésako</a:t>
              </a:r>
            </a:p>
          </p:txBody>
        </p:sp>
      </p:grpSp>
      <p:sp>
        <p:nvSpPr>
          <p:cNvPr id="20" name="Rectangle 19">
            <a:extLst>
              <a:ext uri="{FF2B5EF4-FFF2-40B4-BE49-F238E27FC236}">
                <a16:creationId xmlns:a16="http://schemas.microsoft.com/office/drawing/2014/main" id="{CA65A344-C03E-4ED4-F193-33FC8E6F870F}"/>
              </a:ext>
            </a:extLst>
          </p:cNvPr>
          <p:cNvSpPr/>
          <p:nvPr/>
        </p:nvSpPr>
        <p:spPr>
          <a:xfrm>
            <a:off x="-134055" y="2967335"/>
            <a:ext cx="12460141" cy="1569660"/>
          </a:xfrm>
          <a:prstGeom prst="rect">
            <a:avLst/>
          </a:prstGeom>
          <a:solidFill>
            <a:schemeClr val="bg1"/>
          </a:solidFill>
        </p:spPr>
        <p:txBody>
          <a:bodyPr wrap="none" lIns="91440" tIns="45720" rIns="91440" bIns="45720">
            <a:spAutoFit/>
          </a:bodyPr>
          <a:lstStyle/>
          <a:p>
            <a:pPr algn="ctr"/>
            <a:r>
              <a:rPr lang="fr-FR"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 sur 5 pics d’amplification </a:t>
            </a:r>
          </a:p>
          <a:p>
            <a:pPr algn="ctr"/>
            <a:r>
              <a:rPr lang="fr-FR"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correspondent aux pics des morts de guerre</a:t>
            </a:r>
          </a:p>
        </p:txBody>
      </p:sp>
    </p:spTree>
    <p:extLst>
      <p:ext uri="{BB962C8B-B14F-4D97-AF65-F5344CB8AC3E}">
        <p14:creationId xmlns:p14="http://schemas.microsoft.com/office/powerpoint/2010/main" val="7386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remove"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9DC77-DE49-3BBF-44CC-E3A7B3ED250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3A5141E-BFB0-AB81-66E6-F6F7FF82420F}"/>
              </a:ext>
            </a:extLst>
          </p:cNvPr>
          <p:cNvSpPr>
            <a:spLocks noGrp="1"/>
          </p:cNvSpPr>
          <p:nvPr>
            <p:ph type="title"/>
          </p:nvPr>
        </p:nvSpPr>
        <p:spPr>
          <a:xfrm>
            <a:off x="1171074" y="1396686"/>
            <a:ext cx="3240506" cy="4064628"/>
          </a:xfrm>
        </p:spPr>
        <p:txBody>
          <a:bodyPr>
            <a:normAutofit/>
          </a:bodyPr>
          <a:lstStyle/>
          <a:p>
            <a:r>
              <a:rPr lang="fr-FR" sz="3700">
                <a:solidFill>
                  <a:srgbClr val="FFFFFF"/>
                </a:solidFill>
              </a:rPr>
              <a:t>Conclusion Matérialisation</a:t>
            </a: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EF9C9B41-77BB-001A-C9EB-C2014095B806}"/>
              </a:ext>
            </a:extLst>
          </p:cNvPr>
          <p:cNvSpPr>
            <a:spLocks noGrp="1"/>
          </p:cNvSpPr>
          <p:nvPr>
            <p:ph idx="1"/>
          </p:nvPr>
        </p:nvSpPr>
        <p:spPr>
          <a:xfrm>
            <a:off x="5370153" y="1014399"/>
            <a:ext cx="6332658" cy="4199858"/>
          </a:xfrm>
        </p:spPr>
        <p:txBody>
          <a:bodyPr>
            <a:noAutofit/>
          </a:bodyPr>
          <a:lstStyle/>
          <a:p>
            <a:r>
              <a:rPr lang="fr-FR" sz="2400" dirty="0"/>
              <a:t>Lorsque les guerres se déclenchent près d’un pic d’atténuation, le « Cycle Quésako » peut avoir un effet visible par le nbre de victimes </a:t>
            </a:r>
            <a:r>
              <a:rPr lang="fr-FR" sz="2400" b="1" dirty="0"/>
              <a:t>lors de la phase d’amplification qui suit</a:t>
            </a:r>
          </a:p>
          <a:p>
            <a:r>
              <a:rPr lang="fr-FR" sz="2400" dirty="0"/>
              <a:t>Il y a bien un effet matérialisation du « Cycle Quésako » à partir du nombre de victimes de guerre en s’appuyant sur la </a:t>
            </a:r>
            <a:r>
              <a:rPr lang="fr-FR" sz="2400" b="1" dirty="0"/>
              <a:t>recherche UCDP qui est une référence internationale </a:t>
            </a:r>
            <a:r>
              <a:rPr lang="fr-FR" sz="2400" i="1" dirty="0"/>
              <a:t>&amp; indépendante de la recherche du « Cycle Quésako »</a:t>
            </a:r>
          </a:p>
        </p:txBody>
      </p:sp>
    </p:spTree>
    <p:extLst>
      <p:ext uri="{BB962C8B-B14F-4D97-AF65-F5344CB8AC3E}">
        <p14:creationId xmlns:p14="http://schemas.microsoft.com/office/powerpoint/2010/main" val="9963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625EE-BC08-9297-13B7-38E72724F919}"/>
              </a:ext>
            </a:extLst>
          </p:cNvPr>
          <p:cNvSpPr>
            <a:spLocks noGrp="1"/>
          </p:cNvSpPr>
          <p:nvPr>
            <p:ph type="title"/>
          </p:nvPr>
        </p:nvSpPr>
        <p:spPr/>
        <p:txBody>
          <a:bodyPr>
            <a:normAutofit fontScale="90000"/>
          </a:bodyPr>
          <a:lstStyle/>
          <a:p>
            <a:r>
              <a:rPr lang="fr-FR" sz="5400" b="1" dirty="0"/>
              <a:t>Résumons Contextes &amp; Matérialisation</a:t>
            </a:r>
          </a:p>
        </p:txBody>
      </p:sp>
      <p:sp>
        <p:nvSpPr>
          <p:cNvPr id="3" name="Espace réservé du contenu 2">
            <a:extLst>
              <a:ext uri="{FF2B5EF4-FFF2-40B4-BE49-F238E27FC236}">
                <a16:creationId xmlns:a16="http://schemas.microsoft.com/office/drawing/2014/main" id="{909A03BD-2B43-C832-B070-249D89991AEB}"/>
              </a:ext>
            </a:extLst>
          </p:cNvPr>
          <p:cNvSpPr>
            <a:spLocks noGrp="1"/>
          </p:cNvSpPr>
          <p:nvPr>
            <p:ph idx="1"/>
          </p:nvPr>
        </p:nvSpPr>
        <p:spPr>
          <a:xfrm>
            <a:off x="1012371" y="1455511"/>
            <a:ext cx="10515600" cy="4351338"/>
          </a:xfrm>
        </p:spPr>
        <p:txBody>
          <a:bodyPr>
            <a:normAutofit fontScale="85000" lnSpcReduction="20000"/>
          </a:bodyPr>
          <a:lstStyle/>
          <a:p>
            <a:r>
              <a:rPr lang="fr-FR" sz="4000" dirty="0"/>
              <a:t>Contexte : sur la base du déclenchement des guerres durant les phases d’amplification</a:t>
            </a:r>
          </a:p>
          <a:p>
            <a:endParaRPr lang="fr-FR" sz="4000" dirty="0"/>
          </a:p>
          <a:p>
            <a:r>
              <a:rPr lang="fr-FR" sz="4000" dirty="0"/>
              <a:t>Matérialisation : visible aussi lorsque les déclenchements des guerres ont lieu durant des phases d’atténuation</a:t>
            </a:r>
          </a:p>
          <a:p>
            <a:endParaRPr lang="fr-FR" sz="4000" dirty="0"/>
          </a:p>
          <a:p>
            <a:r>
              <a:rPr lang="fr-FR" sz="4200" b="1" dirty="0"/>
              <a:t>Il y a donc plusieurs méthodes complémentaires de démonstration du phénomène cyclique</a:t>
            </a:r>
          </a:p>
        </p:txBody>
      </p:sp>
    </p:spTree>
    <p:extLst>
      <p:ext uri="{BB962C8B-B14F-4D97-AF65-F5344CB8AC3E}">
        <p14:creationId xmlns:p14="http://schemas.microsoft.com/office/powerpoint/2010/main" val="35932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4278-1D48-1E5A-B52F-C84B978761E9}"/>
            </a:ext>
          </a:extLst>
        </p:cNvPr>
        <p:cNvGrpSpPr/>
        <p:nvPr/>
      </p:nvGrpSpPr>
      <p:grpSpPr>
        <a:xfrm>
          <a:off x="0" y="0"/>
          <a:ext cx="0" cy="0"/>
          <a:chOff x="0" y="0"/>
          <a:chExt cx="0" cy="0"/>
        </a:xfrm>
      </p:grpSpPr>
      <p:pic>
        <p:nvPicPr>
          <p:cNvPr id="4" name="Picture 3" descr="Point d’interrogation jaune">
            <a:extLst>
              <a:ext uri="{FF2B5EF4-FFF2-40B4-BE49-F238E27FC236}">
                <a16:creationId xmlns:a16="http://schemas.microsoft.com/office/drawing/2014/main" id="{7D7131BB-B334-33F2-3D89-410332FFCAFF}"/>
              </a:ext>
            </a:extLst>
          </p:cNvPr>
          <p:cNvPicPr>
            <a:picLocks noChangeAspect="1"/>
          </p:cNvPicPr>
          <p:nvPr/>
        </p:nvPicPr>
        <p:blipFill>
          <a:blip r:embed="rId2"/>
          <a:srcRect b="6250"/>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2247605D-326C-2D41-72E8-6ABAC4ED2F83}"/>
              </a:ext>
            </a:extLst>
          </p:cNvPr>
          <p:cNvSpPr>
            <a:spLocks noGrp="1"/>
          </p:cNvSpPr>
          <p:nvPr>
            <p:ph type="title"/>
          </p:nvPr>
        </p:nvSpPr>
        <p:spPr>
          <a:xfrm>
            <a:off x="1459155" y="1219201"/>
            <a:ext cx="5660102" cy="2209800"/>
          </a:xfrm>
          <a:solidFill>
            <a:schemeClr val="bg1"/>
          </a:solidFill>
        </p:spPr>
        <p:txBody>
          <a:bodyPr vert="horz" lIns="91440" tIns="45720" rIns="91440" bIns="45720" rtlCol="0" anchor="ctr">
            <a:normAutofit fontScale="90000"/>
          </a:bodyPr>
          <a:lstStyle/>
          <a:p>
            <a:pPr algn="ctr"/>
            <a:br>
              <a:rPr lang="en-US" sz="7200" b="1" dirty="0"/>
            </a:br>
            <a:r>
              <a:rPr lang="en-US" sz="7200" b="1" dirty="0"/>
              <a:t>1° </a:t>
            </a:r>
            <a:r>
              <a:rPr lang="en-US" sz="7200" b="1"/>
              <a:t>round de questions </a:t>
            </a:r>
            <a:r>
              <a:rPr lang="en-US" sz="7200" b="1" dirty="0"/>
              <a:t>? </a:t>
            </a:r>
            <a:br>
              <a:rPr lang="en-US" sz="7200" b="1" dirty="0"/>
            </a:br>
            <a:endParaRPr lang="en-US" sz="7200" b="1" dirty="0"/>
          </a:p>
        </p:txBody>
      </p:sp>
    </p:spTree>
    <p:extLst>
      <p:ext uri="{BB962C8B-B14F-4D97-AF65-F5344CB8AC3E}">
        <p14:creationId xmlns:p14="http://schemas.microsoft.com/office/powerpoint/2010/main" val="211895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F98FB-4055-CC70-0634-05636DA8CB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1BE13F-F02F-3D9D-6545-4AF30B3D3DC9}"/>
              </a:ext>
            </a:extLst>
          </p:cNvPr>
          <p:cNvSpPr>
            <a:spLocks noGrp="1"/>
          </p:cNvSpPr>
          <p:nvPr>
            <p:ph type="title"/>
          </p:nvPr>
        </p:nvSpPr>
        <p:spPr/>
        <p:txBody>
          <a:bodyPr/>
          <a:lstStyle/>
          <a:p>
            <a:pPr algn="ctr"/>
            <a:r>
              <a:rPr lang="fr-FR" b="1" dirty="0"/>
              <a:t>Modélisation</a:t>
            </a:r>
          </a:p>
        </p:txBody>
      </p:sp>
      <p:sp>
        <p:nvSpPr>
          <p:cNvPr id="3" name="Espace réservé du texte 2">
            <a:extLst>
              <a:ext uri="{FF2B5EF4-FFF2-40B4-BE49-F238E27FC236}">
                <a16:creationId xmlns:a16="http://schemas.microsoft.com/office/drawing/2014/main" id="{3DED0233-7281-4DF1-E06F-76CA7BE09519}"/>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57050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4F5A03-CE6F-E579-A411-77B4C1BC7AC0}"/>
              </a:ext>
            </a:extLst>
          </p:cNvPr>
          <p:cNvSpPr>
            <a:spLocks noGrp="1"/>
          </p:cNvSpPr>
          <p:nvPr>
            <p:ph type="title"/>
          </p:nvPr>
        </p:nvSpPr>
        <p:spPr>
          <a:solidFill>
            <a:srgbClr val="FFC000"/>
          </a:solidFill>
        </p:spPr>
        <p:txBody>
          <a:bodyPr/>
          <a:lstStyle/>
          <a:p>
            <a:r>
              <a:rPr lang="fr-FR" dirty="0"/>
              <a:t>Phénomène A - Un phénomène cyclique qui amplifie ou atténue les tensions</a:t>
            </a:r>
          </a:p>
        </p:txBody>
      </p:sp>
      <p:grpSp>
        <p:nvGrpSpPr>
          <p:cNvPr id="4" name="Zone de dessin 39">
            <a:extLst>
              <a:ext uri="{FF2B5EF4-FFF2-40B4-BE49-F238E27FC236}">
                <a16:creationId xmlns:a16="http://schemas.microsoft.com/office/drawing/2014/main" id="{E01FACD6-D607-49E0-3605-2A1BE2D19FBB}"/>
              </a:ext>
            </a:extLst>
          </p:cNvPr>
          <p:cNvGrpSpPr/>
          <p:nvPr/>
        </p:nvGrpSpPr>
        <p:grpSpPr>
          <a:xfrm>
            <a:off x="2035629" y="1931760"/>
            <a:ext cx="7859485" cy="4561115"/>
            <a:chOff x="0" y="0"/>
            <a:chExt cx="6086475" cy="3587115"/>
          </a:xfrm>
        </p:grpSpPr>
        <p:sp>
          <p:nvSpPr>
            <p:cNvPr id="5" name="Rectangle 4">
              <a:extLst>
                <a:ext uri="{FF2B5EF4-FFF2-40B4-BE49-F238E27FC236}">
                  <a16:creationId xmlns:a16="http://schemas.microsoft.com/office/drawing/2014/main" id="{054101D4-8FAE-BBF8-80BC-50C81F96F20F}"/>
                </a:ext>
              </a:extLst>
            </p:cNvPr>
            <p:cNvSpPr/>
            <p:nvPr/>
          </p:nvSpPr>
          <p:spPr>
            <a:xfrm>
              <a:off x="0" y="0"/>
              <a:ext cx="6086475" cy="3587115"/>
            </a:xfrm>
            <a:prstGeom prst="rect">
              <a:avLst/>
            </a:prstGeom>
            <a:solidFill>
              <a:schemeClr val="bg1"/>
            </a:solidFill>
            <a:ln w="25400" cap="flat" cmpd="sng" algn="ctr">
              <a:solidFill>
                <a:schemeClr val="tx1"/>
              </a:solidFill>
              <a:prstDash val="solid"/>
              <a:round/>
              <a:headEnd type="none" w="med" len="med"/>
              <a:tailEnd type="none" w="med" len="med"/>
            </a:ln>
          </p:spPr>
          <p:txBody>
            <a:bodyPr/>
            <a:lstStyle/>
            <a:p>
              <a:endParaRPr lang="fr-FR" sz="2000"/>
            </a:p>
          </p:txBody>
        </p:sp>
        <p:cxnSp>
          <p:nvCxnSpPr>
            <p:cNvPr id="6" name="Connecteur droit avec flèche 5">
              <a:extLst>
                <a:ext uri="{FF2B5EF4-FFF2-40B4-BE49-F238E27FC236}">
                  <a16:creationId xmlns:a16="http://schemas.microsoft.com/office/drawing/2014/main" id="{E5AED003-74E7-3D5A-4749-00047E38F017}"/>
                </a:ext>
              </a:extLst>
            </p:cNvPr>
            <p:cNvCxnSpPr/>
            <p:nvPr/>
          </p:nvCxnSpPr>
          <p:spPr>
            <a:xfrm flipH="1" flipV="1">
              <a:off x="609600" y="349690"/>
              <a:ext cx="19050" cy="251460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Zone de texte 20">
              <a:extLst>
                <a:ext uri="{FF2B5EF4-FFF2-40B4-BE49-F238E27FC236}">
                  <a16:creationId xmlns:a16="http://schemas.microsoft.com/office/drawing/2014/main" id="{61D456DD-91C6-1CDF-01F5-7A752D76BCF8}"/>
                </a:ext>
              </a:extLst>
            </p:cNvPr>
            <p:cNvSpPr txBox="1"/>
            <p:nvPr/>
          </p:nvSpPr>
          <p:spPr>
            <a:xfrm>
              <a:off x="209550" y="283015"/>
              <a:ext cx="209550" cy="26479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800"/>
                </a:spcAft>
                <a:buNone/>
              </a:pPr>
              <a:r>
                <a:rPr lang="fr-FR" sz="1400" b="1">
                  <a:effectLst/>
                  <a:latin typeface="Calibri" panose="020F0502020204030204" pitchFamily="34" charset="0"/>
                  <a:ea typeface="Calibri" panose="020F0502020204030204" pitchFamily="34" charset="0"/>
                  <a:cs typeface="Times New Roman" panose="02020603050405020304" pitchFamily="18" charset="0"/>
                </a:rPr>
                <a:t>Violence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rme libre : forme 7">
              <a:extLst>
                <a:ext uri="{FF2B5EF4-FFF2-40B4-BE49-F238E27FC236}">
                  <a16:creationId xmlns:a16="http://schemas.microsoft.com/office/drawing/2014/main" id="{53E89F7F-69BA-B9C5-8AE3-FE48C4F98679}"/>
                </a:ext>
              </a:extLst>
            </p:cNvPr>
            <p:cNvSpPr/>
            <p:nvPr/>
          </p:nvSpPr>
          <p:spPr>
            <a:xfrm>
              <a:off x="1261745" y="974235"/>
              <a:ext cx="4229100" cy="1561125"/>
            </a:xfrm>
            <a:custGeom>
              <a:avLst/>
              <a:gdLst>
                <a:gd name="connsiteX0" fmla="*/ 0 w 4552950"/>
                <a:gd name="connsiteY0" fmla="*/ 9 h 1885968"/>
                <a:gd name="connsiteX1" fmla="*/ 552450 w 4552950"/>
                <a:gd name="connsiteY1" fmla="*/ 1857384 h 1885968"/>
                <a:gd name="connsiteX2" fmla="*/ 1114425 w 4552950"/>
                <a:gd name="connsiteY2" fmla="*/ 38109 h 1885968"/>
                <a:gd name="connsiteX3" fmla="*/ 1685925 w 4552950"/>
                <a:gd name="connsiteY3" fmla="*/ 1885959 h 1885968"/>
                <a:gd name="connsiteX4" fmla="*/ 2276475 w 4552950"/>
                <a:gd name="connsiteY4" fmla="*/ 9534 h 1885968"/>
                <a:gd name="connsiteX5" fmla="*/ 2838450 w 4552950"/>
                <a:gd name="connsiteY5" fmla="*/ 1876434 h 1885968"/>
                <a:gd name="connsiteX6" fmla="*/ 3429000 w 4552950"/>
                <a:gd name="connsiteY6" fmla="*/ 9 h 1885968"/>
                <a:gd name="connsiteX7" fmla="*/ 3990975 w 4552950"/>
                <a:gd name="connsiteY7" fmla="*/ 1847859 h 1885968"/>
                <a:gd name="connsiteX8" fmla="*/ 4552950 w 4552950"/>
                <a:gd name="connsiteY8" fmla="*/ 9 h 188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2950" h="1885968">
                  <a:moveTo>
                    <a:pt x="0" y="9"/>
                  </a:moveTo>
                  <a:cubicBezTo>
                    <a:pt x="183356" y="925521"/>
                    <a:pt x="366713" y="1851034"/>
                    <a:pt x="552450" y="1857384"/>
                  </a:cubicBezTo>
                  <a:cubicBezTo>
                    <a:pt x="738187" y="1863734"/>
                    <a:pt x="925513" y="33347"/>
                    <a:pt x="1114425" y="38109"/>
                  </a:cubicBezTo>
                  <a:cubicBezTo>
                    <a:pt x="1303337" y="42871"/>
                    <a:pt x="1492250" y="1890721"/>
                    <a:pt x="1685925" y="1885959"/>
                  </a:cubicBezTo>
                  <a:cubicBezTo>
                    <a:pt x="1879600" y="1881197"/>
                    <a:pt x="2084388" y="11121"/>
                    <a:pt x="2276475" y="9534"/>
                  </a:cubicBezTo>
                  <a:cubicBezTo>
                    <a:pt x="2468562" y="7947"/>
                    <a:pt x="2646363" y="1878021"/>
                    <a:pt x="2838450" y="1876434"/>
                  </a:cubicBezTo>
                  <a:cubicBezTo>
                    <a:pt x="3030537" y="1874847"/>
                    <a:pt x="3236913" y="4771"/>
                    <a:pt x="3429000" y="9"/>
                  </a:cubicBezTo>
                  <a:cubicBezTo>
                    <a:pt x="3621087" y="-4753"/>
                    <a:pt x="3803650" y="1847859"/>
                    <a:pt x="3990975" y="1847859"/>
                  </a:cubicBezTo>
                  <a:cubicBezTo>
                    <a:pt x="4178300" y="1847859"/>
                    <a:pt x="4379913" y="-1578"/>
                    <a:pt x="4552950" y="9"/>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9" name="Connecteur droit avec flèche 8">
              <a:extLst>
                <a:ext uri="{FF2B5EF4-FFF2-40B4-BE49-F238E27FC236}">
                  <a16:creationId xmlns:a16="http://schemas.microsoft.com/office/drawing/2014/main" id="{A9A78B5E-9BB3-9320-3187-5C2A9DF14491}"/>
                </a:ext>
              </a:extLst>
            </p:cNvPr>
            <p:cNvCxnSpPr/>
            <p:nvPr/>
          </p:nvCxnSpPr>
          <p:spPr>
            <a:xfrm>
              <a:off x="790575" y="1735260"/>
              <a:ext cx="4814570"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F581391A-7BDE-3193-0F31-DECECE066A12}"/>
                </a:ext>
              </a:extLst>
            </p:cNvPr>
            <p:cNvCxnSpPr/>
            <p:nvPr/>
          </p:nvCxnSpPr>
          <p:spPr>
            <a:xfrm flipV="1">
              <a:off x="2296901" y="1068510"/>
              <a:ext cx="0" cy="66675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8B82C6A-E83A-60C8-A51D-E57B8E607BF3}"/>
                </a:ext>
              </a:extLst>
            </p:cNvPr>
            <p:cNvSpPr/>
            <p:nvPr/>
          </p:nvSpPr>
          <p:spPr>
            <a:xfrm>
              <a:off x="918845" y="72561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2" name="Connecteur droit avec flèche 11">
              <a:extLst>
                <a:ext uri="{FF2B5EF4-FFF2-40B4-BE49-F238E27FC236}">
                  <a16:creationId xmlns:a16="http://schemas.microsoft.com/office/drawing/2014/main" id="{72B99CD2-AAD9-61D7-CB9B-3D695FD3C6CA}"/>
                </a:ext>
              </a:extLst>
            </p:cNvPr>
            <p:cNvCxnSpPr/>
            <p:nvPr/>
          </p:nvCxnSpPr>
          <p:spPr>
            <a:xfrm flipV="1">
              <a:off x="3387428" y="1068510"/>
              <a:ext cx="0" cy="66675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6A373810-8AA4-9545-A7A8-264BCD645E37}"/>
                </a:ext>
              </a:extLst>
            </p:cNvPr>
            <p:cNvCxnSpPr/>
            <p:nvPr/>
          </p:nvCxnSpPr>
          <p:spPr>
            <a:xfrm flipV="1">
              <a:off x="4462145" y="1068510"/>
              <a:ext cx="0" cy="66675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14BE4F95-1204-6D47-79D5-D21A92167832}"/>
                </a:ext>
              </a:extLst>
            </p:cNvPr>
            <p:cNvCxnSpPr>
              <a:endCxn id="8" idx="1"/>
            </p:cNvCxnSpPr>
            <p:nvPr/>
          </p:nvCxnSpPr>
          <p:spPr>
            <a:xfrm>
              <a:off x="1757045" y="1735260"/>
              <a:ext cx="17854" cy="776439"/>
            </a:xfrm>
            <a:prstGeom prst="straightConnector1">
              <a:avLst/>
            </a:prstGeom>
            <a:ln w="412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6370C284-C021-9549-00B7-39E90D21BBC8}"/>
                </a:ext>
              </a:extLst>
            </p:cNvPr>
            <p:cNvCxnSpPr/>
            <p:nvPr/>
          </p:nvCxnSpPr>
          <p:spPr>
            <a:xfrm>
              <a:off x="2819398" y="1735260"/>
              <a:ext cx="17780" cy="775970"/>
            </a:xfrm>
            <a:prstGeom prst="straightConnector1">
              <a:avLst/>
            </a:prstGeom>
            <a:ln w="412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77661CC6-7873-E231-F1C0-BEBF19C258B9}"/>
                </a:ext>
              </a:extLst>
            </p:cNvPr>
            <p:cNvCxnSpPr/>
            <p:nvPr/>
          </p:nvCxnSpPr>
          <p:spPr>
            <a:xfrm>
              <a:off x="3894750" y="1716210"/>
              <a:ext cx="17780" cy="775970"/>
            </a:xfrm>
            <a:prstGeom prst="straightConnector1">
              <a:avLst/>
            </a:prstGeom>
            <a:ln w="412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FE44A8E-C802-5E92-9C88-089109BBBE09}"/>
                </a:ext>
              </a:extLst>
            </p:cNvPr>
            <p:cNvCxnSpPr/>
            <p:nvPr/>
          </p:nvCxnSpPr>
          <p:spPr>
            <a:xfrm>
              <a:off x="4961550" y="1711765"/>
              <a:ext cx="17780" cy="775970"/>
            </a:xfrm>
            <a:prstGeom prst="straightConnector1">
              <a:avLst/>
            </a:prstGeom>
            <a:ln w="412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00663FD-4BEB-CB50-186B-F7F3471387AC}"/>
                </a:ext>
              </a:extLst>
            </p:cNvPr>
            <p:cNvSpPr/>
            <p:nvPr/>
          </p:nvSpPr>
          <p:spPr>
            <a:xfrm>
              <a:off x="962025" y="397315"/>
              <a:ext cx="4643120" cy="3282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fr-FR" sz="2000" b="1" dirty="0">
                  <a:solidFill>
                    <a:srgbClr val="000000"/>
                  </a:solidFill>
                  <a:effectLst/>
                  <a:ea typeface="Calibri" panose="020F0502020204030204" pitchFamily="34" charset="0"/>
                  <a:cs typeface="Times New Roman" panose="02020603050405020304" pitchFamily="18" charset="0"/>
                </a:rPr>
                <a:t>Pics d’amplification des violences/guerres</a:t>
              </a:r>
              <a:endParaRPr lang="fr-FR" sz="1600" dirty="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D32C6575-18F5-B706-7E20-D2771B745FA0}"/>
                </a:ext>
              </a:extLst>
            </p:cNvPr>
            <p:cNvSpPr/>
            <p:nvPr/>
          </p:nvSpPr>
          <p:spPr>
            <a:xfrm>
              <a:off x="962025" y="2691865"/>
              <a:ext cx="4643120" cy="3282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buNone/>
              </a:pPr>
              <a:r>
                <a:rPr lang="fr-FR" sz="2400" b="1" dirty="0">
                  <a:solidFill>
                    <a:srgbClr val="000000"/>
                  </a:solidFill>
                  <a:effectLst/>
                  <a:latin typeface="Times New Roman" panose="02020603050405020304" pitchFamily="18" charset="0"/>
                  <a:ea typeface="Calibri" panose="020F0502020204030204" pitchFamily="34" charset="0"/>
                </a:rPr>
                <a:t>Pics d’atténuation des violences/guerres</a:t>
              </a:r>
              <a:endParaRPr lang="fr-FR" sz="2000" dirty="0">
                <a:effectLst/>
                <a:latin typeface="Times New Roman" panose="02020603050405020304" pitchFamily="18" charset="0"/>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D82C9BCE-CA05-138F-CAC9-33085298EC91}"/>
                </a:ext>
              </a:extLst>
            </p:cNvPr>
            <p:cNvCxnSpPr>
              <a:endCxn id="8" idx="1"/>
            </p:cNvCxnSpPr>
            <p:nvPr/>
          </p:nvCxnSpPr>
          <p:spPr>
            <a:xfrm flipH="1" flipV="1">
              <a:off x="1774899" y="2511699"/>
              <a:ext cx="368226" cy="180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306F402-68C0-BBFC-25F9-66235AFDBC9C}"/>
                </a:ext>
              </a:extLst>
            </p:cNvPr>
            <p:cNvCxnSpPr/>
            <p:nvPr/>
          </p:nvCxnSpPr>
          <p:spPr>
            <a:xfrm flipH="1" flipV="1">
              <a:off x="2819398" y="2535360"/>
              <a:ext cx="17780" cy="156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FDA02A6-0CF7-8492-8E37-B31FB54D7721}"/>
                </a:ext>
              </a:extLst>
            </p:cNvPr>
            <p:cNvCxnSpPr/>
            <p:nvPr/>
          </p:nvCxnSpPr>
          <p:spPr>
            <a:xfrm flipV="1">
              <a:off x="3912530" y="2535360"/>
              <a:ext cx="0" cy="156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8420A759-475A-63F6-57DC-358873D9D054}"/>
                </a:ext>
              </a:extLst>
            </p:cNvPr>
            <p:cNvCxnSpPr/>
            <p:nvPr/>
          </p:nvCxnSpPr>
          <p:spPr>
            <a:xfrm flipV="1">
              <a:off x="4629150" y="2535360"/>
              <a:ext cx="350180" cy="156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ABAC06E0-D1E4-D5B9-5AB8-818C7E75B7E1}"/>
                </a:ext>
              </a:extLst>
            </p:cNvPr>
            <p:cNvCxnSpPr>
              <a:endCxn id="8" idx="2"/>
            </p:cNvCxnSpPr>
            <p:nvPr/>
          </p:nvCxnSpPr>
          <p:spPr>
            <a:xfrm>
              <a:off x="2247900" y="725610"/>
              <a:ext cx="49001" cy="280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B092A164-B1BD-9E40-69DB-25091C56C40C}"/>
                </a:ext>
              </a:extLst>
            </p:cNvPr>
            <p:cNvCxnSpPr>
              <a:endCxn id="8" idx="4"/>
            </p:cNvCxnSpPr>
            <p:nvPr/>
          </p:nvCxnSpPr>
          <p:spPr>
            <a:xfrm flipH="1">
              <a:off x="3376295" y="725610"/>
              <a:ext cx="11133" cy="256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0DDE6557-474D-4D5F-4B66-E44037E19ECA}"/>
                </a:ext>
              </a:extLst>
            </p:cNvPr>
            <p:cNvCxnSpPr/>
            <p:nvPr/>
          </p:nvCxnSpPr>
          <p:spPr>
            <a:xfrm flipH="1">
              <a:off x="4462145" y="725610"/>
              <a:ext cx="109855" cy="248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812FDC2-46C9-46F4-1BA5-6B0F5CF22044}"/>
                </a:ext>
              </a:extLst>
            </p:cNvPr>
            <p:cNvSpPr/>
            <p:nvPr/>
          </p:nvSpPr>
          <p:spPr>
            <a:xfrm>
              <a:off x="1361100" y="3152775"/>
              <a:ext cx="3600450" cy="376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Rectangle 27">
              <a:extLst>
                <a:ext uri="{FF2B5EF4-FFF2-40B4-BE49-F238E27FC236}">
                  <a16:creationId xmlns:a16="http://schemas.microsoft.com/office/drawing/2014/main" id="{6FF119DE-1613-7345-96D4-724720F920A1}"/>
                </a:ext>
              </a:extLst>
            </p:cNvPr>
            <p:cNvSpPr/>
            <p:nvPr/>
          </p:nvSpPr>
          <p:spPr>
            <a:xfrm>
              <a:off x="419101" y="3152388"/>
              <a:ext cx="5381624" cy="304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fr-FR" b="1" dirty="0">
                  <a:solidFill>
                    <a:srgbClr val="000000"/>
                  </a:solidFill>
                  <a:effectLst/>
                  <a:ea typeface="Calibri" panose="020F0502020204030204" pitchFamily="34" charset="0"/>
                  <a:cs typeface="Times New Roman" panose="02020603050405020304" pitchFamily="18" charset="0"/>
                </a:rPr>
                <a:t>8 ans et 5 mois et 20 jours entre 2 pics (Cycle de 3095 jours) </a:t>
              </a:r>
              <a:endParaRPr lang="fr-FR" sz="16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74434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DD02B-A83E-D980-C670-B82F1E7A8652}"/>
              </a:ext>
            </a:extLst>
          </p:cNvPr>
          <p:cNvSpPr>
            <a:spLocks noGrp="1"/>
          </p:cNvSpPr>
          <p:nvPr>
            <p:ph type="title"/>
          </p:nvPr>
        </p:nvSpPr>
        <p:spPr>
          <a:solidFill>
            <a:srgbClr val="FFC000"/>
          </a:solidFill>
        </p:spPr>
        <p:txBody>
          <a:bodyPr/>
          <a:lstStyle/>
          <a:p>
            <a:r>
              <a:rPr lang="fr-FR" dirty="0"/>
              <a:t>Phénomène B – Le déclenchement d’une guerre</a:t>
            </a:r>
          </a:p>
        </p:txBody>
      </p:sp>
      <p:pic>
        <p:nvPicPr>
          <p:cNvPr id="5" name="Image 4">
            <a:extLst>
              <a:ext uri="{FF2B5EF4-FFF2-40B4-BE49-F238E27FC236}">
                <a16:creationId xmlns:a16="http://schemas.microsoft.com/office/drawing/2014/main" id="{19E62CAF-6003-48CB-F551-FBB9CC3563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5286" y="1859597"/>
            <a:ext cx="8503560" cy="4633278"/>
          </a:xfrm>
          <a:prstGeom prst="rect">
            <a:avLst/>
          </a:prstGeom>
          <a:noFill/>
          <a:ln>
            <a:noFill/>
          </a:ln>
        </p:spPr>
      </p:pic>
    </p:spTree>
    <p:extLst>
      <p:ext uri="{BB962C8B-B14F-4D97-AF65-F5344CB8AC3E}">
        <p14:creationId xmlns:p14="http://schemas.microsoft.com/office/powerpoint/2010/main" val="2132561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36C14-C0E0-37B1-23A9-73BEB8BDFBFB}"/>
              </a:ext>
            </a:extLst>
          </p:cNvPr>
          <p:cNvSpPr>
            <a:spLocks noGrp="1"/>
          </p:cNvSpPr>
          <p:nvPr>
            <p:ph type="title"/>
          </p:nvPr>
        </p:nvSpPr>
        <p:spPr>
          <a:solidFill>
            <a:srgbClr val="FFC000"/>
          </a:solidFill>
        </p:spPr>
        <p:txBody>
          <a:bodyPr>
            <a:normAutofit/>
          </a:bodyPr>
          <a:lstStyle/>
          <a:p>
            <a:r>
              <a:rPr lang="fr-FR" dirty="0"/>
              <a:t>Cas 1 : Cas où le cumul des causes est légèrement &lt; au seuil de déclenchement</a:t>
            </a:r>
          </a:p>
        </p:txBody>
      </p:sp>
      <p:sp>
        <p:nvSpPr>
          <p:cNvPr id="6" name="Espace réservé du contenu 5">
            <a:extLst>
              <a:ext uri="{FF2B5EF4-FFF2-40B4-BE49-F238E27FC236}">
                <a16:creationId xmlns:a16="http://schemas.microsoft.com/office/drawing/2014/main" id="{F1F02114-B824-E3AE-A70B-B1A9A55D8F40}"/>
              </a:ext>
            </a:extLst>
          </p:cNvPr>
          <p:cNvSpPr>
            <a:spLocks noGrp="1"/>
          </p:cNvSpPr>
          <p:nvPr>
            <p:ph sz="half" idx="2"/>
          </p:nvPr>
        </p:nvSpPr>
        <p:spPr>
          <a:xfrm>
            <a:off x="8109856" y="2797629"/>
            <a:ext cx="3820887" cy="3379333"/>
          </a:xfrm>
        </p:spPr>
        <p:txBody>
          <a:bodyPr>
            <a:normAutofit/>
          </a:bodyPr>
          <a:lstStyle/>
          <a:p>
            <a:pPr marL="0" indent="0">
              <a:buNone/>
            </a:pPr>
            <a:r>
              <a:rPr lang="fr-FR" sz="3200" b="1" dirty="0">
                <a:solidFill>
                  <a:srgbClr val="FF0000"/>
                </a:solidFill>
              </a:rPr>
              <a:t>Un conflit récurrent, toujours sous tension avec plusieurs guerres passées est de ce type.</a:t>
            </a:r>
          </a:p>
          <a:p>
            <a:pPr marL="0" indent="0">
              <a:buNone/>
            </a:pPr>
            <a:r>
              <a:rPr lang="fr-FR" sz="3200" b="1" dirty="0">
                <a:solidFill>
                  <a:srgbClr val="FF0000"/>
                </a:solidFill>
              </a:rPr>
              <a:t>Ex: Europe-Russie</a:t>
            </a:r>
          </a:p>
        </p:txBody>
      </p:sp>
      <p:pic>
        <p:nvPicPr>
          <p:cNvPr id="4" name="Image 3">
            <a:extLst>
              <a:ext uri="{FF2B5EF4-FFF2-40B4-BE49-F238E27FC236}">
                <a16:creationId xmlns:a16="http://schemas.microsoft.com/office/drawing/2014/main" id="{2566DF4F-A489-96C2-FE92-80E0A65A58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16064"/>
            <a:ext cx="6700313" cy="4658904"/>
          </a:xfrm>
          <a:prstGeom prst="rect">
            <a:avLst/>
          </a:prstGeom>
          <a:noFill/>
          <a:ln>
            <a:noFill/>
          </a:ln>
        </p:spPr>
      </p:pic>
      <p:sp>
        <p:nvSpPr>
          <p:cNvPr id="3" name="Rectangle 2">
            <a:extLst>
              <a:ext uri="{FF2B5EF4-FFF2-40B4-BE49-F238E27FC236}">
                <a16:creationId xmlns:a16="http://schemas.microsoft.com/office/drawing/2014/main" id="{660045AC-9A56-E83E-04A5-8ADD1424BE8E}"/>
              </a:ext>
            </a:extLst>
          </p:cNvPr>
          <p:cNvSpPr/>
          <p:nvPr/>
        </p:nvSpPr>
        <p:spPr>
          <a:xfrm rot="19943477">
            <a:off x="6397971" y="1612027"/>
            <a:ext cx="5939638" cy="830997"/>
          </a:xfrm>
          <a:prstGeom prst="rect">
            <a:avLst/>
          </a:prstGeom>
          <a:noFill/>
        </p:spPr>
        <p:txBody>
          <a:bodyPr wrap="none" lIns="91440" tIns="45720" rIns="91440" bIns="45720">
            <a:spAutoFit/>
          </a:bodyPr>
          <a:lstStyle/>
          <a:p>
            <a:pPr algn="ctr"/>
            <a:r>
              <a:rPr lang="fr-FR"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Conflit israélo-arabe</a:t>
            </a:r>
          </a:p>
        </p:txBody>
      </p:sp>
    </p:spTree>
    <p:extLst>
      <p:ext uri="{BB962C8B-B14F-4D97-AF65-F5344CB8AC3E}">
        <p14:creationId xmlns:p14="http://schemas.microsoft.com/office/powerpoint/2010/main" val="40586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C9ECFB-C66A-BEEC-5B96-43BFD6FC3F5A}"/>
              </a:ext>
            </a:extLst>
          </p:cNvPr>
          <p:cNvSpPr>
            <a:spLocks noGrp="1"/>
          </p:cNvSpPr>
          <p:nvPr>
            <p:ph type="title"/>
          </p:nvPr>
        </p:nvSpPr>
        <p:spPr>
          <a:solidFill>
            <a:srgbClr val="FFC000"/>
          </a:solidFill>
        </p:spPr>
        <p:txBody>
          <a:bodyPr/>
          <a:lstStyle/>
          <a:p>
            <a:r>
              <a:rPr lang="fr-FR" dirty="0"/>
              <a:t>Cas 2 : cas où le cumul des causes est très inférieur au seuil de déclenchement</a:t>
            </a:r>
          </a:p>
        </p:txBody>
      </p:sp>
      <p:pic>
        <p:nvPicPr>
          <p:cNvPr id="4" name="Image 3">
            <a:extLst>
              <a:ext uri="{FF2B5EF4-FFF2-40B4-BE49-F238E27FC236}">
                <a16:creationId xmlns:a16="http://schemas.microsoft.com/office/drawing/2014/main" id="{5F58A9FB-2F94-520A-2850-7E320F3765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169" y="1807432"/>
            <a:ext cx="7060474" cy="4882094"/>
          </a:xfrm>
          <a:prstGeom prst="rect">
            <a:avLst/>
          </a:prstGeom>
          <a:noFill/>
          <a:ln>
            <a:noFill/>
          </a:ln>
        </p:spPr>
      </p:pic>
    </p:spTree>
    <p:extLst>
      <p:ext uri="{BB962C8B-B14F-4D97-AF65-F5344CB8AC3E}">
        <p14:creationId xmlns:p14="http://schemas.microsoft.com/office/powerpoint/2010/main" val="2407579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CFE56A8-677B-A691-0A05-CB50F4B7D3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04259"/>
            <a:ext cx="6215741" cy="4801578"/>
          </a:xfrm>
          <a:prstGeom prst="rect">
            <a:avLst/>
          </a:prstGeom>
          <a:noFill/>
          <a:ln>
            <a:noFill/>
          </a:ln>
        </p:spPr>
      </p:pic>
      <p:sp>
        <p:nvSpPr>
          <p:cNvPr id="5" name="Titre 1">
            <a:extLst>
              <a:ext uri="{FF2B5EF4-FFF2-40B4-BE49-F238E27FC236}">
                <a16:creationId xmlns:a16="http://schemas.microsoft.com/office/drawing/2014/main" id="{2696E0FF-FF5E-5B89-0EE2-7BCAAAC4CFCE}"/>
              </a:ext>
            </a:extLst>
          </p:cNvPr>
          <p:cNvSpPr>
            <a:spLocks noGrp="1"/>
          </p:cNvSpPr>
          <p:nvPr>
            <p:ph type="title"/>
          </p:nvPr>
        </p:nvSpPr>
        <p:spPr>
          <a:xfrm>
            <a:off x="838200" y="365125"/>
            <a:ext cx="10515600" cy="1325563"/>
          </a:xfrm>
          <a:solidFill>
            <a:srgbClr val="FFC000"/>
          </a:solidFill>
        </p:spPr>
        <p:txBody>
          <a:bodyPr/>
          <a:lstStyle/>
          <a:p>
            <a:r>
              <a:rPr lang="fr-FR" dirty="0"/>
              <a:t>Cas 3 : cas où le cumul des causes est bien supérieur au seuil de déclenchement</a:t>
            </a:r>
          </a:p>
        </p:txBody>
      </p:sp>
      <p:sp>
        <p:nvSpPr>
          <p:cNvPr id="6" name="Rectangle 5">
            <a:extLst>
              <a:ext uri="{FF2B5EF4-FFF2-40B4-BE49-F238E27FC236}">
                <a16:creationId xmlns:a16="http://schemas.microsoft.com/office/drawing/2014/main" id="{990D8875-1398-CE05-15B2-74ED746A1FC7}"/>
              </a:ext>
            </a:extLst>
          </p:cNvPr>
          <p:cNvSpPr/>
          <p:nvPr/>
        </p:nvSpPr>
        <p:spPr>
          <a:xfrm rot="19404599">
            <a:off x="4628627" y="1949760"/>
            <a:ext cx="8310518" cy="2123658"/>
          </a:xfrm>
          <a:prstGeom prst="rect">
            <a:avLst/>
          </a:prstGeom>
          <a:noFill/>
        </p:spPr>
        <p:txBody>
          <a:bodyPr wrap="square" lIns="91440" tIns="45720" rIns="91440" bIns="45720">
            <a:spAutoFit/>
          </a:bodyPr>
          <a:lstStyle/>
          <a:p>
            <a:pPr algn="ctr"/>
            <a:r>
              <a:rPr lang="fr-FR"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Irak 2003, Syrie 2011,</a:t>
            </a:r>
          </a:p>
          <a:p>
            <a:pPr algn="ctr"/>
            <a:r>
              <a:rPr lang="fr-FR"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Iran 2026</a:t>
            </a:r>
            <a:endParaRPr lang="fr-FR"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Rectangle 1">
            <a:extLst>
              <a:ext uri="{FF2B5EF4-FFF2-40B4-BE49-F238E27FC236}">
                <a16:creationId xmlns:a16="http://schemas.microsoft.com/office/drawing/2014/main" id="{3CC9789B-0274-5C2D-7C9E-370F0E2335FC}"/>
              </a:ext>
            </a:extLst>
          </p:cNvPr>
          <p:cNvSpPr/>
          <p:nvPr/>
        </p:nvSpPr>
        <p:spPr>
          <a:xfrm rot="19404599">
            <a:off x="5919548" y="3998829"/>
            <a:ext cx="6798987" cy="1107996"/>
          </a:xfrm>
          <a:prstGeom prst="rect">
            <a:avLst/>
          </a:prstGeom>
          <a:noFill/>
        </p:spPr>
        <p:txBody>
          <a:bodyPr wrap="square" lIns="91440" tIns="45720" rIns="91440" bIns="45720">
            <a:spAutoFit/>
          </a:bodyPr>
          <a:lstStyle/>
          <a:p>
            <a:pPr algn="ctr"/>
            <a:r>
              <a:rPr lang="fr-FR"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Matérialisation</a:t>
            </a:r>
            <a:endParaRPr lang="fr-FR"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538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7366A-19B0-F9E7-CB08-32CFE225FD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A69E40-22B9-7DCF-2515-541C15AC085E}"/>
              </a:ext>
            </a:extLst>
          </p:cNvPr>
          <p:cNvSpPr>
            <a:spLocks noGrp="1"/>
          </p:cNvSpPr>
          <p:nvPr>
            <p:ph type="title"/>
          </p:nvPr>
        </p:nvSpPr>
        <p:spPr/>
        <p:txBody>
          <a:bodyPr/>
          <a:lstStyle/>
          <a:p>
            <a:pPr algn="ctr"/>
            <a:r>
              <a:rPr lang="fr-FR" sz="8000" b="1" dirty="0"/>
              <a:t>Concepts de base</a:t>
            </a:r>
            <a:br>
              <a:rPr lang="fr-FR" dirty="0"/>
            </a:br>
            <a:endParaRPr lang="fr-FR" dirty="0"/>
          </a:p>
        </p:txBody>
      </p:sp>
      <p:sp>
        <p:nvSpPr>
          <p:cNvPr id="3" name="Espace réservé du texte 2">
            <a:extLst>
              <a:ext uri="{FF2B5EF4-FFF2-40B4-BE49-F238E27FC236}">
                <a16:creationId xmlns:a16="http://schemas.microsoft.com/office/drawing/2014/main" id="{6F6C0797-BF26-3B1E-C5C3-20478983F46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867324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0B0E438-EEAA-FD32-D3D6-0078527C6D83}"/>
              </a:ext>
            </a:extLst>
          </p:cNvPr>
          <p:cNvSpPr>
            <a:spLocks noGrp="1"/>
          </p:cNvSpPr>
          <p:nvPr>
            <p:ph type="title"/>
          </p:nvPr>
        </p:nvSpPr>
        <p:spPr>
          <a:xfrm>
            <a:off x="686834" y="1153572"/>
            <a:ext cx="3200400" cy="4461163"/>
          </a:xfrm>
        </p:spPr>
        <p:txBody>
          <a:bodyPr>
            <a:normAutofit/>
          </a:bodyPr>
          <a:lstStyle/>
          <a:p>
            <a:r>
              <a:rPr lang="fr-FR">
                <a:solidFill>
                  <a:srgbClr val="FFFFFF"/>
                </a:solidFill>
              </a:rPr>
              <a:t>Le « Cycle Quésako » est-il une cause de guerre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47EE9B55-11F9-0938-910F-9B16966EC8D8}"/>
              </a:ext>
            </a:extLst>
          </p:cNvPr>
          <p:cNvSpPr>
            <a:spLocks noGrp="1"/>
          </p:cNvSpPr>
          <p:nvPr>
            <p:ph idx="1"/>
          </p:nvPr>
        </p:nvSpPr>
        <p:spPr>
          <a:xfrm>
            <a:off x="4447308" y="591344"/>
            <a:ext cx="6906491" cy="5585619"/>
          </a:xfrm>
        </p:spPr>
        <p:txBody>
          <a:bodyPr anchor="ctr">
            <a:normAutofit fontScale="92500"/>
          </a:bodyPr>
          <a:lstStyle/>
          <a:p>
            <a:r>
              <a:rPr lang="fr-FR" dirty="0"/>
              <a:t>La seule influence du «  Cycle Quésako » ne peut pas provoquer de guerre. </a:t>
            </a:r>
          </a:p>
          <a:p>
            <a:r>
              <a:rPr lang="fr-FR" dirty="0"/>
              <a:t>Le « Cycle Quésako » amplifie des causes préexistantes au point de les faire dégénérer en guerre ou escalade.</a:t>
            </a:r>
          </a:p>
          <a:p>
            <a:r>
              <a:rPr lang="fr-FR" dirty="0"/>
              <a:t>De nombreuses guerres qui ont éclaté durant les phases d’amplification n’auraient pas eu lieu sans l’influence du « Cycle Quésako » (le « Cycle Quésako » fait office de goutte qui fait déborder le vase)</a:t>
            </a:r>
          </a:p>
          <a:p>
            <a:r>
              <a:rPr lang="fr-FR" b="1" dirty="0"/>
              <a:t>Il est simple et logique de considérer l’influence du « Cycle Quésako » comme une cause de guerre supplémentaire qui s’ajoute aux autres.</a:t>
            </a:r>
          </a:p>
        </p:txBody>
      </p:sp>
    </p:spTree>
    <p:extLst>
      <p:ext uri="{BB962C8B-B14F-4D97-AF65-F5344CB8AC3E}">
        <p14:creationId xmlns:p14="http://schemas.microsoft.com/office/powerpoint/2010/main" val="31677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C50743-168C-90F3-0354-0A3BF0F1E155}"/>
              </a:ext>
            </a:extLst>
          </p:cNvPr>
          <p:cNvSpPr>
            <a:spLocks noGrp="1"/>
          </p:cNvSpPr>
          <p:nvPr>
            <p:ph type="title"/>
          </p:nvPr>
        </p:nvSpPr>
        <p:spPr>
          <a:xfrm>
            <a:off x="686834" y="591344"/>
            <a:ext cx="3200400" cy="5585619"/>
          </a:xfrm>
        </p:spPr>
        <p:txBody>
          <a:bodyPr>
            <a:normAutofit/>
          </a:bodyPr>
          <a:lstStyle/>
          <a:p>
            <a:r>
              <a:rPr lang="fr-FR">
                <a:solidFill>
                  <a:srgbClr val="FFFFFF"/>
                </a:solidFill>
              </a:rPr>
              <a:t>Comment intégrer le « Cycle Quésako » dans l’existant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46E8D2C9-22BD-54BB-A936-BFDEE3AC64F6}"/>
              </a:ext>
            </a:extLst>
          </p:cNvPr>
          <p:cNvSpPr>
            <a:spLocks noGrp="1"/>
          </p:cNvSpPr>
          <p:nvPr>
            <p:ph idx="1"/>
          </p:nvPr>
        </p:nvSpPr>
        <p:spPr>
          <a:xfrm>
            <a:off x="4447308" y="591344"/>
            <a:ext cx="6906491" cy="5585619"/>
          </a:xfrm>
        </p:spPr>
        <p:txBody>
          <a:bodyPr anchor="ctr">
            <a:normAutofit/>
          </a:bodyPr>
          <a:lstStyle/>
          <a:p>
            <a:r>
              <a:rPr lang="fr-FR" dirty="0"/>
              <a:t>En plus des causes structurelles et conjoncturelles, ceux qui connaissent le « Cycle Quésako » savent qu’il y a une cause supplémentaire, durant les phases d’amplification.</a:t>
            </a:r>
          </a:p>
          <a:p>
            <a:r>
              <a:rPr lang="fr-FR" b="1" dirty="0"/>
              <a:t>L’importance de cette cause supplémentaire est estimée entre 20 et 40% de la totalité des causes de guerre. </a:t>
            </a:r>
          </a:p>
          <a:p>
            <a:endParaRPr lang="fr-FR" dirty="0"/>
          </a:p>
        </p:txBody>
      </p:sp>
    </p:spTree>
    <p:extLst>
      <p:ext uri="{BB962C8B-B14F-4D97-AF65-F5344CB8AC3E}">
        <p14:creationId xmlns:p14="http://schemas.microsoft.com/office/powerpoint/2010/main" val="38848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C3C133-DBAF-1E50-93CC-8BB4D7E126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AF6E7E-6D7B-4F20-8F8E-DD8202C11C0B}"/>
              </a:ext>
            </a:extLst>
          </p:cNvPr>
          <p:cNvSpPr>
            <a:spLocks noGrp="1"/>
          </p:cNvSpPr>
          <p:nvPr>
            <p:ph type="title"/>
          </p:nvPr>
        </p:nvSpPr>
        <p:spPr/>
        <p:txBody>
          <a:bodyPr/>
          <a:lstStyle/>
          <a:p>
            <a:pPr algn="ctr"/>
            <a:r>
              <a:rPr lang="fr-FR" b="1" dirty="0"/>
              <a:t>Prévisions de risques de guerre</a:t>
            </a:r>
          </a:p>
        </p:txBody>
      </p:sp>
      <p:sp>
        <p:nvSpPr>
          <p:cNvPr id="3" name="Espace réservé du texte 2">
            <a:extLst>
              <a:ext uri="{FF2B5EF4-FFF2-40B4-BE49-F238E27FC236}">
                <a16:creationId xmlns:a16="http://schemas.microsoft.com/office/drawing/2014/main" id="{D8034764-9626-CFE5-2EBD-5D52096EF3E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90733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A1F6B-2287-848B-48B2-8DD767CE2206}"/>
              </a:ext>
            </a:extLst>
          </p:cNvPr>
          <p:cNvSpPr>
            <a:spLocks noGrp="1"/>
          </p:cNvSpPr>
          <p:nvPr>
            <p:ph type="title"/>
          </p:nvPr>
        </p:nvSpPr>
        <p:spPr>
          <a:xfrm>
            <a:off x="876692" y="262420"/>
            <a:ext cx="4597747" cy="1616203"/>
          </a:xfrm>
        </p:spPr>
        <p:txBody>
          <a:bodyPr anchor="b">
            <a:normAutofit/>
          </a:bodyPr>
          <a:lstStyle/>
          <a:p>
            <a:r>
              <a:rPr lang="fr-FR" sz="3200" dirty="0"/>
              <a:t>A partir de quoi pouvons-nous faire des prévisions ?</a:t>
            </a:r>
          </a:p>
        </p:txBody>
      </p:sp>
      <p:sp>
        <p:nvSpPr>
          <p:cNvPr id="3" name="Espace réservé du contenu 2">
            <a:extLst>
              <a:ext uri="{FF2B5EF4-FFF2-40B4-BE49-F238E27FC236}">
                <a16:creationId xmlns:a16="http://schemas.microsoft.com/office/drawing/2014/main" id="{0DAE246F-775F-A044-6F1B-FC5B0A98DF87}"/>
              </a:ext>
            </a:extLst>
          </p:cNvPr>
          <p:cNvSpPr>
            <a:spLocks noGrp="1"/>
          </p:cNvSpPr>
          <p:nvPr>
            <p:ph idx="1"/>
          </p:nvPr>
        </p:nvSpPr>
        <p:spPr>
          <a:xfrm>
            <a:off x="876693" y="2533476"/>
            <a:ext cx="4597746" cy="1799038"/>
          </a:xfrm>
        </p:spPr>
        <p:txBody>
          <a:bodyPr anchor="t">
            <a:normAutofit/>
          </a:bodyPr>
          <a:lstStyle/>
          <a:p>
            <a:r>
              <a:rPr lang="fr-FR" sz="2400" dirty="0"/>
              <a:t>Les contextes</a:t>
            </a:r>
          </a:p>
          <a:p>
            <a:r>
              <a:rPr lang="fr-FR" sz="2400" dirty="0"/>
              <a:t>La modélisation</a:t>
            </a:r>
          </a:p>
          <a:p>
            <a:r>
              <a:rPr lang="fr-FR" sz="2400" dirty="0"/>
              <a:t>Avec une analyse géopolitique complémentaire</a:t>
            </a:r>
          </a:p>
        </p:txBody>
      </p:sp>
      <p:pic>
        <p:nvPicPr>
          <p:cNvPr id="5" name="Picture 4" descr="Gros plan d’une maquette de molécule">
            <a:extLst>
              <a:ext uri="{FF2B5EF4-FFF2-40B4-BE49-F238E27FC236}">
                <a16:creationId xmlns:a16="http://schemas.microsoft.com/office/drawing/2014/main" id="{8B9092B2-D77B-90AB-10AB-4FC7112FDF6B}"/>
              </a:ext>
            </a:extLst>
          </p:cNvPr>
          <p:cNvPicPr>
            <a:picLocks noChangeAspect="1"/>
          </p:cNvPicPr>
          <p:nvPr/>
        </p:nvPicPr>
        <p:blipFill>
          <a:blip r:embed="rId2"/>
          <a:srcRect l="40990" r="766" b="-1"/>
          <a:stretch>
            <a:fillRect/>
          </a:stretch>
        </p:blipFill>
        <p:spPr>
          <a:xfrm>
            <a:off x="6795140" y="867064"/>
            <a:ext cx="3920783" cy="5048790"/>
          </a:xfrm>
          <a:prstGeom prst="rect">
            <a:avLst/>
          </a:prstGeom>
        </p:spPr>
      </p:pic>
      <p:grpSp>
        <p:nvGrpSpPr>
          <p:cNvPr id="14" name="Group 13">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29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D251E5-B058-3AC8-36B1-5185A5B3CB47}"/>
            </a:ext>
          </a:extLst>
        </p:cNvPr>
        <p:cNvGrpSpPr/>
        <p:nvPr/>
      </p:nvGrpSpPr>
      <p:grpSpPr>
        <a:xfrm>
          <a:off x="0" y="0"/>
          <a:ext cx="0" cy="0"/>
          <a:chOff x="0" y="0"/>
          <a:chExt cx="0" cy="0"/>
        </a:xfrm>
      </p:grpSpPr>
      <p:pic>
        <p:nvPicPr>
          <p:cNvPr id="8" name="Image 7" descr="Une image contenant texte, capture d’écran, nombre, Police&#10;&#10;Le contenu généré par l’IA peut être incorrect.">
            <a:extLst>
              <a:ext uri="{FF2B5EF4-FFF2-40B4-BE49-F238E27FC236}">
                <a16:creationId xmlns:a16="http://schemas.microsoft.com/office/drawing/2014/main" id="{2E86E124-3D14-031E-B563-EEFFB185B9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1514" y="1402810"/>
            <a:ext cx="4168582" cy="5302796"/>
          </a:xfrm>
          <a:prstGeom prst="rect">
            <a:avLst/>
          </a:prstGeom>
        </p:spPr>
      </p:pic>
      <p:pic>
        <p:nvPicPr>
          <p:cNvPr id="9" name="Image 8" descr="Une image contenant texte, capture d’écran, diagramme, Police&#10;&#10;Le contenu généré par l’IA peut être incorrect.">
            <a:extLst>
              <a:ext uri="{FF2B5EF4-FFF2-40B4-BE49-F238E27FC236}">
                <a16:creationId xmlns:a16="http://schemas.microsoft.com/office/drawing/2014/main" id="{2C72A186-083C-100F-A625-1F7C4990C7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79" y="578938"/>
            <a:ext cx="3727968" cy="6137543"/>
          </a:xfrm>
          <a:prstGeom prst="rect">
            <a:avLst/>
          </a:prstGeom>
          <a:ln>
            <a:solidFill>
              <a:schemeClr val="accent1"/>
            </a:solidFill>
          </a:ln>
        </p:spPr>
      </p:pic>
      <p:sp>
        <p:nvSpPr>
          <p:cNvPr id="5" name="ZoneTexte 4">
            <a:extLst>
              <a:ext uri="{FF2B5EF4-FFF2-40B4-BE49-F238E27FC236}">
                <a16:creationId xmlns:a16="http://schemas.microsoft.com/office/drawing/2014/main" id="{B6836DFD-08F5-BA3E-C739-2AC5FA64AB68}"/>
              </a:ext>
            </a:extLst>
          </p:cNvPr>
          <p:cNvSpPr txBox="1"/>
          <p:nvPr/>
        </p:nvSpPr>
        <p:spPr>
          <a:xfrm>
            <a:off x="5562599" y="578939"/>
            <a:ext cx="6128665" cy="769441"/>
          </a:xfrm>
          <a:prstGeom prst="rect">
            <a:avLst/>
          </a:prstGeom>
          <a:noFill/>
          <a:ln w="41275">
            <a:solidFill>
              <a:schemeClr val="tx1"/>
            </a:solidFill>
          </a:ln>
        </p:spPr>
        <p:txBody>
          <a:bodyPr wrap="square" rtlCol="0">
            <a:spAutoFit/>
          </a:bodyPr>
          <a:lstStyle/>
          <a:p>
            <a:pPr algn="ctr"/>
            <a:r>
              <a:rPr lang="fr-FR" sz="4400" b="1" dirty="0"/>
              <a:t>Conflit israélo-arabe</a:t>
            </a:r>
          </a:p>
        </p:txBody>
      </p:sp>
      <p:sp>
        <p:nvSpPr>
          <p:cNvPr id="6" name="Ellipse 5">
            <a:extLst>
              <a:ext uri="{FF2B5EF4-FFF2-40B4-BE49-F238E27FC236}">
                <a16:creationId xmlns:a16="http://schemas.microsoft.com/office/drawing/2014/main" id="{33C43112-23F1-DDAF-FA10-DFED35A9A429}"/>
              </a:ext>
            </a:extLst>
          </p:cNvPr>
          <p:cNvSpPr/>
          <p:nvPr/>
        </p:nvSpPr>
        <p:spPr>
          <a:xfrm>
            <a:off x="3385457" y="5812971"/>
            <a:ext cx="1045029" cy="511629"/>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8A7AA8B0-54E9-48DC-349B-E0DDED92CDAB}"/>
              </a:ext>
            </a:extLst>
          </p:cNvPr>
          <p:cNvSpPr/>
          <p:nvPr/>
        </p:nvSpPr>
        <p:spPr>
          <a:xfrm>
            <a:off x="642257" y="5508167"/>
            <a:ext cx="1045029" cy="391886"/>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ZoneTexte 9">
            <a:extLst>
              <a:ext uri="{FF2B5EF4-FFF2-40B4-BE49-F238E27FC236}">
                <a16:creationId xmlns:a16="http://schemas.microsoft.com/office/drawing/2014/main" id="{B29BF851-4A86-96D0-FB41-D9B225D4587F}"/>
              </a:ext>
            </a:extLst>
          </p:cNvPr>
          <p:cNvSpPr txBox="1"/>
          <p:nvPr/>
        </p:nvSpPr>
        <p:spPr>
          <a:xfrm>
            <a:off x="838200" y="104661"/>
            <a:ext cx="10515600" cy="461665"/>
          </a:xfrm>
          <a:prstGeom prst="rect">
            <a:avLst/>
          </a:prstGeom>
          <a:solidFill>
            <a:schemeClr val="bg1"/>
          </a:solidFill>
        </p:spPr>
        <p:txBody>
          <a:bodyPr wrap="square" rtlCol="0">
            <a:spAutoFit/>
          </a:bodyPr>
          <a:lstStyle/>
          <a:p>
            <a:r>
              <a:rPr lang="fr-FR" sz="2400" b="1" dirty="0">
                <a:solidFill>
                  <a:schemeClr val="accent2">
                    <a:lumMod val="75000"/>
                  </a:schemeClr>
                </a:solidFill>
              </a:rPr>
              <a:t>Tendances issues de l’analyse des contextes</a:t>
            </a:r>
          </a:p>
        </p:txBody>
      </p:sp>
    </p:spTree>
    <p:extLst>
      <p:ext uri="{BB962C8B-B14F-4D97-AF65-F5344CB8AC3E}">
        <p14:creationId xmlns:p14="http://schemas.microsoft.com/office/powerpoint/2010/main" val="8619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27C6E6-BCB3-BB0A-4744-84DDA6F0EDD1}"/>
            </a:ext>
          </a:extLst>
        </p:cNvPr>
        <p:cNvGrpSpPr/>
        <p:nvPr/>
      </p:nvGrpSpPr>
      <p:grpSpPr>
        <a:xfrm>
          <a:off x="0" y="0"/>
          <a:ext cx="0" cy="0"/>
          <a:chOff x="0" y="0"/>
          <a:chExt cx="0" cy="0"/>
        </a:xfrm>
      </p:grpSpPr>
      <p:pic>
        <p:nvPicPr>
          <p:cNvPr id="5" name="Image 4" descr="Une image contenant texte, capture d’écran, Police, conception&#10;&#10;Le contenu généré par l’IA peut être incorrect.">
            <a:extLst>
              <a:ext uri="{FF2B5EF4-FFF2-40B4-BE49-F238E27FC236}">
                <a16:creationId xmlns:a16="http://schemas.microsoft.com/office/drawing/2014/main" id="{D2D47B19-EE1E-7F8E-CC5E-61E48F98A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031" y="877355"/>
            <a:ext cx="4234540" cy="5830034"/>
          </a:xfrm>
          <a:prstGeom prst="rect">
            <a:avLst/>
          </a:prstGeom>
          <a:ln>
            <a:solidFill>
              <a:schemeClr val="accent1"/>
            </a:solidFill>
          </a:ln>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4D926607-9B2F-0FBA-66D4-59D529E9E1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7786" y="1617883"/>
            <a:ext cx="4992696" cy="5018268"/>
          </a:xfrm>
          <a:prstGeom prst="rect">
            <a:avLst/>
          </a:prstGeom>
        </p:spPr>
      </p:pic>
      <p:sp>
        <p:nvSpPr>
          <p:cNvPr id="2" name="ZoneTexte 1">
            <a:extLst>
              <a:ext uri="{FF2B5EF4-FFF2-40B4-BE49-F238E27FC236}">
                <a16:creationId xmlns:a16="http://schemas.microsoft.com/office/drawing/2014/main" id="{93C40001-7897-31C2-FA12-86EE490DB370}"/>
              </a:ext>
            </a:extLst>
          </p:cNvPr>
          <p:cNvSpPr txBox="1"/>
          <p:nvPr/>
        </p:nvSpPr>
        <p:spPr>
          <a:xfrm>
            <a:off x="48987" y="543578"/>
            <a:ext cx="4702628" cy="523220"/>
          </a:xfrm>
          <a:prstGeom prst="rect">
            <a:avLst/>
          </a:prstGeom>
          <a:solidFill>
            <a:schemeClr val="bg1"/>
          </a:solidFill>
          <a:ln w="19050">
            <a:solidFill>
              <a:schemeClr val="accent1"/>
            </a:solidFill>
          </a:ln>
        </p:spPr>
        <p:txBody>
          <a:bodyPr wrap="square" rtlCol="0">
            <a:spAutoFit/>
          </a:bodyPr>
          <a:lstStyle/>
          <a:p>
            <a:pPr algn="just"/>
            <a:r>
              <a:rPr lang="fr-FR" sz="1400" b="1" dirty="0"/>
              <a:t>Ce contexte est limité aux guerres qui se déroulent en Europe (sur le sol européen)</a:t>
            </a:r>
          </a:p>
        </p:txBody>
      </p:sp>
      <p:sp>
        <p:nvSpPr>
          <p:cNvPr id="6" name="ZoneTexte 5">
            <a:extLst>
              <a:ext uri="{FF2B5EF4-FFF2-40B4-BE49-F238E27FC236}">
                <a16:creationId xmlns:a16="http://schemas.microsoft.com/office/drawing/2014/main" id="{55A50030-AE04-14C4-DEB6-69D0991F7123}"/>
              </a:ext>
            </a:extLst>
          </p:cNvPr>
          <p:cNvSpPr txBox="1"/>
          <p:nvPr/>
        </p:nvSpPr>
        <p:spPr>
          <a:xfrm>
            <a:off x="5584370" y="583757"/>
            <a:ext cx="6128665" cy="769441"/>
          </a:xfrm>
          <a:prstGeom prst="rect">
            <a:avLst/>
          </a:prstGeom>
          <a:noFill/>
          <a:ln w="41275">
            <a:solidFill>
              <a:schemeClr val="tx1"/>
            </a:solidFill>
          </a:ln>
        </p:spPr>
        <p:txBody>
          <a:bodyPr wrap="square" rtlCol="0">
            <a:spAutoFit/>
          </a:bodyPr>
          <a:lstStyle/>
          <a:p>
            <a:pPr algn="ctr"/>
            <a:r>
              <a:rPr lang="fr-FR" sz="4400" b="1" dirty="0"/>
              <a:t>Europe</a:t>
            </a:r>
          </a:p>
        </p:txBody>
      </p:sp>
      <p:sp>
        <p:nvSpPr>
          <p:cNvPr id="8" name="Ellipse 7">
            <a:extLst>
              <a:ext uri="{FF2B5EF4-FFF2-40B4-BE49-F238E27FC236}">
                <a16:creationId xmlns:a16="http://schemas.microsoft.com/office/drawing/2014/main" id="{D8BFDE01-4D9F-BDA8-8118-32D33A68AC0A}"/>
              </a:ext>
            </a:extLst>
          </p:cNvPr>
          <p:cNvSpPr/>
          <p:nvPr/>
        </p:nvSpPr>
        <p:spPr>
          <a:xfrm>
            <a:off x="3243944" y="5290458"/>
            <a:ext cx="1045029" cy="511629"/>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532A9E74-E6FD-80C1-6615-60027D928760}"/>
              </a:ext>
            </a:extLst>
          </p:cNvPr>
          <p:cNvSpPr/>
          <p:nvPr/>
        </p:nvSpPr>
        <p:spPr>
          <a:xfrm>
            <a:off x="283031" y="5214259"/>
            <a:ext cx="1045029" cy="511629"/>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ZoneTexte 9">
            <a:extLst>
              <a:ext uri="{FF2B5EF4-FFF2-40B4-BE49-F238E27FC236}">
                <a16:creationId xmlns:a16="http://schemas.microsoft.com/office/drawing/2014/main" id="{771FB0E9-2061-FB02-B7C6-21A69FE10BA0}"/>
              </a:ext>
            </a:extLst>
          </p:cNvPr>
          <p:cNvSpPr txBox="1"/>
          <p:nvPr/>
        </p:nvSpPr>
        <p:spPr>
          <a:xfrm>
            <a:off x="838200" y="39345"/>
            <a:ext cx="10515600" cy="461665"/>
          </a:xfrm>
          <a:prstGeom prst="rect">
            <a:avLst/>
          </a:prstGeom>
          <a:solidFill>
            <a:schemeClr val="bg1"/>
          </a:solidFill>
        </p:spPr>
        <p:txBody>
          <a:bodyPr wrap="square" rtlCol="0">
            <a:spAutoFit/>
          </a:bodyPr>
          <a:lstStyle/>
          <a:p>
            <a:r>
              <a:rPr lang="fr-FR" sz="2400" b="1" dirty="0">
                <a:solidFill>
                  <a:schemeClr val="accent2">
                    <a:lumMod val="75000"/>
                  </a:schemeClr>
                </a:solidFill>
              </a:rPr>
              <a:t>Tendances issues de l’analyse des contextes</a:t>
            </a:r>
          </a:p>
        </p:txBody>
      </p:sp>
    </p:spTree>
    <p:extLst>
      <p:ext uri="{BB962C8B-B14F-4D97-AF65-F5344CB8AC3E}">
        <p14:creationId xmlns:p14="http://schemas.microsoft.com/office/powerpoint/2010/main" val="9189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0BD5D4-FCD0-0BCD-BDBE-3E2F5C1B9484}"/>
            </a:ext>
          </a:extLst>
        </p:cNvPr>
        <p:cNvGrpSpPr/>
        <p:nvPr/>
      </p:nvGrpSpPr>
      <p:grpSpPr>
        <a:xfrm>
          <a:off x="0" y="0"/>
          <a:ext cx="0" cy="0"/>
          <a:chOff x="0" y="0"/>
          <a:chExt cx="0" cy="0"/>
        </a:xfrm>
      </p:grpSpPr>
      <p:pic>
        <p:nvPicPr>
          <p:cNvPr id="3" name="Image 2" descr="Une image contenant texte, capture d’écran, Police, Parallèle&#10;&#10;Le contenu généré par l’IA peut être incorrect.">
            <a:extLst>
              <a:ext uri="{FF2B5EF4-FFF2-40B4-BE49-F238E27FC236}">
                <a16:creationId xmlns:a16="http://schemas.microsoft.com/office/drawing/2014/main" id="{F7D7E05C-6021-27C9-C174-132A73447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03" y="625080"/>
            <a:ext cx="4551647" cy="6146944"/>
          </a:xfrm>
          <a:prstGeom prst="rect">
            <a:avLst/>
          </a:prstGeom>
          <a:ln>
            <a:solidFill>
              <a:schemeClr val="accent1"/>
            </a:solidFill>
          </a:ln>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85553392-200D-9C1D-D365-419E9524E8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153" y="1426028"/>
            <a:ext cx="4683064" cy="5345995"/>
          </a:xfrm>
          <a:prstGeom prst="rect">
            <a:avLst/>
          </a:prstGeom>
        </p:spPr>
      </p:pic>
      <p:sp>
        <p:nvSpPr>
          <p:cNvPr id="4" name="ZoneTexte 3">
            <a:extLst>
              <a:ext uri="{FF2B5EF4-FFF2-40B4-BE49-F238E27FC236}">
                <a16:creationId xmlns:a16="http://schemas.microsoft.com/office/drawing/2014/main" id="{1626D1C2-0F37-6A5F-63B4-C31259EA00C4}"/>
              </a:ext>
            </a:extLst>
          </p:cNvPr>
          <p:cNvSpPr txBox="1"/>
          <p:nvPr/>
        </p:nvSpPr>
        <p:spPr>
          <a:xfrm>
            <a:off x="4844140" y="3500561"/>
            <a:ext cx="2373088" cy="1200329"/>
          </a:xfrm>
          <a:prstGeom prst="rect">
            <a:avLst/>
          </a:prstGeom>
          <a:noFill/>
          <a:ln w="53975">
            <a:solidFill>
              <a:srgbClr val="FF0000"/>
            </a:solidFill>
          </a:ln>
        </p:spPr>
        <p:txBody>
          <a:bodyPr wrap="square" rtlCol="0">
            <a:spAutoFit/>
          </a:bodyPr>
          <a:lstStyle/>
          <a:p>
            <a:pPr algn="ctr"/>
            <a:r>
              <a:rPr lang="fr-FR" sz="2400" b="1" dirty="0">
                <a:solidFill>
                  <a:srgbClr val="FF0000"/>
                </a:solidFill>
              </a:rPr>
              <a:t>1,6 guerres par phase d’amplification</a:t>
            </a:r>
          </a:p>
        </p:txBody>
      </p:sp>
      <p:sp>
        <p:nvSpPr>
          <p:cNvPr id="6" name="ZoneTexte 5">
            <a:extLst>
              <a:ext uri="{FF2B5EF4-FFF2-40B4-BE49-F238E27FC236}">
                <a16:creationId xmlns:a16="http://schemas.microsoft.com/office/drawing/2014/main" id="{08349A5B-5F8D-5D7D-80B6-0237E140BCBC}"/>
              </a:ext>
            </a:extLst>
          </p:cNvPr>
          <p:cNvSpPr txBox="1"/>
          <p:nvPr/>
        </p:nvSpPr>
        <p:spPr>
          <a:xfrm>
            <a:off x="5453742" y="625079"/>
            <a:ext cx="6128665" cy="769441"/>
          </a:xfrm>
          <a:prstGeom prst="rect">
            <a:avLst/>
          </a:prstGeom>
          <a:noFill/>
          <a:ln w="41275">
            <a:solidFill>
              <a:schemeClr val="tx1"/>
            </a:solidFill>
          </a:ln>
        </p:spPr>
        <p:txBody>
          <a:bodyPr wrap="square" rtlCol="0">
            <a:spAutoFit/>
          </a:bodyPr>
          <a:lstStyle/>
          <a:p>
            <a:pPr algn="ctr"/>
            <a:r>
              <a:rPr lang="fr-FR" sz="4400" b="1" dirty="0"/>
              <a:t>Russie</a:t>
            </a:r>
          </a:p>
        </p:txBody>
      </p:sp>
      <p:sp>
        <p:nvSpPr>
          <p:cNvPr id="7" name="Ellipse 6">
            <a:extLst>
              <a:ext uri="{FF2B5EF4-FFF2-40B4-BE49-F238E27FC236}">
                <a16:creationId xmlns:a16="http://schemas.microsoft.com/office/drawing/2014/main" id="{42FD0DC2-7D52-8BAA-298F-A508BD830E91}"/>
              </a:ext>
            </a:extLst>
          </p:cNvPr>
          <p:cNvSpPr/>
          <p:nvPr/>
        </p:nvSpPr>
        <p:spPr>
          <a:xfrm>
            <a:off x="325150" y="5011832"/>
            <a:ext cx="1045029" cy="681397"/>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ZoneTexte 7">
            <a:extLst>
              <a:ext uri="{FF2B5EF4-FFF2-40B4-BE49-F238E27FC236}">
                <a16:creationId xmlns:a16="http://schemas.microsoft.com/office/drawing/2014/main" id="{4CBDFCC3-2055-6995-FBCF-87ED88FBECC0}"/>
              </a:ext>
            </a:extLst>
          </p:cNvPr>
          <p:cNvSpPr txBox="1"/>
          <p:nvPr/>
        </p:nvSpPr>
        <p:spPr>
          <a:xfrm>
            <a:off x="4865910" y="1829794"/>
            <a:ext cx="2373088" cy="1569660"/>
          </a:xfrm>
          <a:prstGeom prst="rect">
            <a:avLst/>
          </a:prstGeom>
          <a:noFill/>
          <a:ln w="53975">
            <a:solidFill>
              <a:schemeClr val="tx2">
                <a:lumMod val="50000"/>
                <a:lumOff val="50000"/>
              </a:schemeClr>
            </a:solidFill>
          </a:ln>
        </p:spPr>
        <p:txBody>
          <a:bodyPr wrap="square" rtlCol="0">
            <a:spAutoFit/>
          </a:bodyPr>
          <a:lstStyle/>
          <a:p>
            <a:pPr algn="ctr"/>
            <a:r>
              <a:rPr lang="fr-FR" sz="2400" b="1" dirty="0">
                <a:solidFill>
                  <a:schemeClr val="tx2">
                    <a:lumMod val="50000"/>
                    <a:lumOff val="50000"/>
                  </a:schemeClr>
                </a:solidFill>
              </a:rPr>
              <a:t>Au moins une guerre par phase d’amplification</a:t>
            </a:r>
          </a:p>
        </p:txBody>
      </p:sp>
      <p:sp>
        <p:nvSpPr>
          <p:cNvPr id="9" name="ZoneTexte 8">
            <a:extLst>
              <a:ext uri="{FF2B5EF4-FFF2-40B4-BE49-F238E27FC236}">
                <a16:creationId xmlns:a16="http://schemas.microsoft.com/office/drawing/2014/main" id="{C3BE7342-D285-E953-4102-0A9E36A0A6B2}"/>
              </a:ext>
            </a:extLst>
          </p:cNvPr>
          <p:cNvSpPr txBox="1"/>
          <p:nvPr/>
        </p:nvSpPr>
        <p:spPr>
          <a:xfrm>
            <a:off x="838200" y="104661"/>
            <a:ext cx="10515600" cy="461665"/>
          </a:xfrm>
          <a:prstGeom prst="rect">
            <a:avLst/>
          </a:prstGeom>
          <a:solidFill>
            <a:schemeClr val="bg1"/>
          </a:solidFill>
        </p:spPr>
        <p:txBody>
          <a:bodyPr wrap="square" rtlCol="0">
            <a:spAutoFit/>
          </a:bodyPr>
          <a:lstStyle/>
          <a:p>
            <a:r>
              <a:rPr lang="fr-FR" sz="2400" b="1" dirty="0">
                <a:solidFill>
                  <a:schemeClr val="accent2">
                    <a:lumMod val="75000"/>
                  </a:schemeClr>
                </a:solidFill>
              </a:rPr>
              <a:t>Tendances issues de l’analyse des contextes</a:t>
            </a:r>
          </a:p>
        </p:txBody>
      </p:sp>
    </p:spTree>
    <p:extLst>
      <p:ext uri="{BB962C8B-B14F-4D97-AF65-F5344CB8AC3E}">
        <p14:creationId xmlns:p14="http://schemas.microsoft.com/office/powerpoint/2010/main" val="42178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968C03-4FB9-6665-4140-B4E1196CE09C}"/>
            </a:ext>
          </a:extLst>
        </p:cNvPr>
        <p:cNvGrpSpPr/>
        <p:nvPr/>
      </p:nvGrpSpPr>
      <p:grpSpPr>
        <a:xfrm>
          <a:off x="0" y="0"/>
          <a:ext cx="0" cy="0"/>
          <a:chOff x="0" y="0"/>
          <a:chExt cx="0" cy="0"/>
        </a:xfrm>
      </p:grpSpPr>
      <p:pic>
        <p:nvPicPr>
          <p:cNvPr id="3" name="Image 2" descr="Une image contenant texte, capture d’écran, Police, diagramme&#10;&#10;Le contenu généré par l’IA peut être incorrect.">
            <a:extLst>
              <a:ext uri="{FF2B5EF4-FFF2-40B4-BE49-F238E27FC236}">
                <a16:creationId xmlns:a16="http://schemas.microsoft.com/office/drawing/2014/main" id="{72FBEDD4-8A55-C268-EA03-9B9D6A29B9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486" y="637875"/>
            <a:ext cx="4572999" cy="6165699"/>
          </a:xfrm>
          <a:prstGeom prst="rect">
            <a:avLst/>
          </a:prstGeom>
          <a:ln>
            <a:solidFill>
              <a:schemeClr val="accent1"/>
            </a:solidFill>
          </a:ln>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D9337B74-43A6-8173-FDA0-208BACB065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0166" y="1426028"/>
            <a:ext cx="4767922" cy="5355769"/>
          </a:xfrm>
          <a:prstGeom prst="rect">
            <a:avLst/>
          </a:prstGeom>
        </p:spPr>
      </p:pic>
      <p:sp>
        <p:nvSpPr>
          <p:cNvPr id="6" name="ZoneTexte 5">
            <a:extLst>
              <a:ext uri="{FF2B5EF4-FFF2-40B4-BE49-F238E27FC236}">
                <a16:creationId xmlns:a16="http://schemas.microsoft.com/office/drawing/2014/main" id="{9D392E87-A7BC-8100-AAD0-95D94CEFB311}"/>
              </a:ext>
            </a:extLst>
          </p:cNvPr>
          <p:cNvSpPr txBox="1"/>
          <p:nvPr/>
        </p:nvSpPr>
        <p:spPr>
          <a:xfrm>
            <a:off x="5769423" y="637876"/>
            <a:ext cx="6128665" cy="769441"/>
          </a:xfrm>
          <a:prstGeom prst="rect">
            <a:avLst/>
          </a:prstGeom>
          <a:noFill/>
          <a:ln w="41275">
            <a:solidFill>
              <a:schemeClr val="tx1"/>
            </a:solidFill>
          </a:ln>
        </p:spPr>
        <p:txBody>
          <a:bodyPr wrap="square" rtlCol="0">
            <a:spAutoFit/>
          </a:bodyPr>
          <a:lstStyle/>
          <a:p>
            <a:pPr algn="ctr"/>
            <a:r>
              <a:rPr lang="fr-FR" sz="4400" b="1" dirty="0"/>
              <a:t>Inde-Pakistan</a:t>
            </a:r>
          </a:p>
        </p:txBody>
      </p:sp>
      <p:sp>
        <p:nvSpPr>
          <p:cNvPr id="7" name="Ellipse 6">
            <a:extLst>
              <a:ext uri="{FF2B5EF4-FFF2-40B4-BE49-F238E27FC236}">
                <a16:creationId xmlns:a16="http://schemas.microsoft.com/office/drawing/2014/main" id="{102DA897-B597-A363-6959-DB6914E27768}"/>
              </a:ext>
            </a:extLst>
          </p:cNvPr>
          <p:cNvSpPr/>
          <p:nvPr/>
        </p:nvSpPr>
        <p:spPr>
          <a:xfrm>
            <a:off x="292492" y="5273091"/>
            <a:ext cx="1045029" cy="681397"/>
          </a:xfrm>
          <a:prstGeom prst="ellipse">
            <a:avLst/>
          </a:prstGeom>
          <a:noFill/>
          <a:ln w="539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ZoneTexte 7">
            <a:extLst>
              <a:ext uri="{FF2B5EF4-FFF2-40B4-BE49-F238E27FC236}">
                <a16:creationId xmlns:a16="http://schemas.microsoft.com/office/drawing/2014/main" id="{9AF439AF-39F9-B9B8-E701-573537E6C311}"/>
              </a:ext>
            </a:extLst>
          </p:cNvPr>
          <p:cNvSpPr txBox="1"/>
          <p:nvPr/>
        </p:nvSpPr>
        <p:spPr>
          <a:xfrm>
            <a:off x="838200" y="104661"/>
            <a:ext cx="10515600" cy="461665"/>
          </a:xfrm>
          <a:prstGeom prst="rect">
            <a:avLst/>
          </a:prstGeom>
          <a:solidFill>
            <a:schemeClr val="bg1"/>
          </a:solidFill>
        </p:spPr>
        <p:txBody>
          <a:bodyPr wrap="square" rtlCol="0">
            <a:spAutoFit/>
          </a:bodyPr>
          <a:lstStyle/>
          <a:p>
            <a:r>
              <a:rPr lang="fr-FR" sz="2400" b="1" dirty="0">
                <a:solidFill>
                  <a:schemeClr val="accent2">
                    <a:lumMod val="75000"/>
                  </a:schemeClr>
                </a:solidFill>
              </a:rPr>
              <a:t>Tendances issues de l’analyse des contextes</a:t>
            </a:r>
          </a:p>
        </p:txBody>
      </p:sp>
    </p:spTree>
    <p:extLst>
      <p:ext uri="{BB962C8B-B14F-4D97-AF65-F5344CB8AC3E}">
        <p14:creationId xmlns:p14="http://schemas.microsoft.com/office/powerpoint/2010/main" val="21223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BD7311-B49D-0763-02CD-5BDF90BA83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AC1A1D-B23E-6B6A-DC9A-CB543A3F4FC0}"/>
              </a:ext>
            </a:extLst>
          </p:cNvPr>
          <p:cNvSpPr>
            <a:spLocks noGrp="1"/>
          </p:cNvSpPr>
          <p:nvPr>
            <p:ph type="title"/>
          </p:nvPr>
        </p:nvSpPr>
        <p:spPr>
          <a:xfrm>
            <a:off x="838200" y="691705"/>
            <a:ext cx="10515600" cy="1325563"/>
          </a:xfrm>
          <a:solidFill>
            <a:srgbClr val="FFC000"/>
          </a:solidFill>
        </p:spPr>
        <p:txBody>
          <a:bodyPr>
            <a:normAutofit/>
          </a:bodyPr>
          <a:lstStyle/>
          <a:p>
            <a:r>
              <a:rPr lang="fr-FR" dirty="0"/>
              <a:t>Cas 1 : Cas où le cumul des causes est légèrement &lt; au seuil de déclenchement</a:t>
            </a:r>
          </a:p>
        </p:txBody>
      </p:sp>
      <p:pic>
        <p:nvPicPr>
          <p:cNvPr id="4" name="Image 3">
            <a:extLst>
              <a:ext uri="{FF2B5EF4-FFF2-40B4-BE49-F238E27FC236}">
                <a16:creationId xmlns:a16="http://schemas.microsoft.com/office/drawing/2014/main" id="{B6AF3DC3-4FAA-EEFC-EDA8-ADECFFC42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90240"/>
            <a:ext cx="6700313" cy="4658904"/>
          </a:xfrm>
          <a:prstGeom prst="rect">
            <a:avLst/>
          </a:prstGeom>
          <a:noFill/>
          <a:ln>
            <a:noFill/>
          </a:ln>
        </p:spPr>
      </p:pic>
      <p:sp>
        <p:nvSpPr>
          <p:cNvPr id="7" name="Espace réservé du contenu 6">
            <a:extLst>
              <a:ext uri="{FF2B5EF4-FFF2-40B4-BE49-F238E27FC236}">
                <a16:creationId xmlns:a16="http://schemas.microsoft.com/office/drawing/2014/main" id="{51DB462D-0852-C95A-9B1F-F181EFFAB7C9}"/>
              </a:ext>
            </a:extLst>
          </p:cNvPr>
          <p:cNvSpPr>
            <a:spLocks noGrp="1"/>
          </p:cNvSpPr>
          <p:nvPr>
            <p:ph sz="half" idx="2"/>
          </p:nvPr>
        </p:nvSpPr>
        <p:spPr>
          <a:xfrm>
            <a:off x="7538513" y="2289242"/>
            <a:ext cx="3815287" cy="4260899"/>
          </a:xfrm>
        </p:spPr>
        <p:txBody>
          <a:bodyPr/>
          <a:lstStyle/>
          <a:p>
            <a:pPr marL="0" indent="0">
              <a:buNone/>
            </a:pPr>
            <a:r>
              <a:rPr lang="fr-FR" sz="3600" b="1" dirty="0">
                <a:effectLst>
                  <a:outerShdw blurRad="38100" dist="38100" dir="2700000" algn="tl">
                    <a:srgbClr val="000000">
                      <a:alpha val="43137"/>
                    </a:srgbClr>
                  </a:outerShdw>
                </a:effectLst>
              </a:rPr>
              <a:t>Règle A1:</a:t>
            </a:r>
          </a:p>
          <a:p>
            <a:pPr marL="0" indent="0">
              <a:buNone/>
            </a:pPr>
            <a:r>
              <a:rPr lang="fr-FR" dirty="0"/>
              <a:t>Dans le cas de conflit récurrent, il y a un risque de guerre prévisible durant la phase d’amplification à venir.</a:t>
            </a:r>
          </a:p>
        </p:txBody>
      </p:sp>
      <p:sp>
        <p:nvSpPr>
          <p:cNvPr id="8" name="ZoneTexte 7">
            <a:extLst>
              <a:ext uri="{FF2B5EF4-FFF2-40B4-BE49-F238E27FC236}">
                <a16:creationId xmlns:a16="http://schemas.microsoft.com/office/drawing/2014/main" id="{651AC4B1-7CDA-5CCF-239F-1E990CCEEB4F}"/>
              </a:ext>
            </a:extLst>
          </p:cNvPr>
          <p:cNvSpPr txBox="1"/>
          <p:nvPr/>
        </p:nvSpPr>
        <p:spPr>
          <a:xfrm>
            <a:off x="838200" y="104661"/>
            <a:ext cx="10515600" cy="461665"/>
          </a:xfrm>
          <a:prstGeom prst="rect">
            <a:avLst/>
          </a:prstGeom>
          <a:solidFill>
            <a:schemeClr val="bg1"/>
          </a:solidFill>
        </p:spPr>
        <p:txBody>
          <a:bodyPr wrap="square" rtlCol="0">
            <a:spAutoFit/>
          </a:bodyPr>
          <a:lstStyle/>
          <a:p>
            <a:r>
              <a:rPr lang="fr-FR" sz="2400" b="1" dirty="0" err="1">
                <a:solidFill>
                  <a:schemeClr val="accent2">
                    <a:lumMod val="75000"/>
                  </a:schemeClr>
                </a:solidFill>
              </a:rPr>
              <a:t>Régles</a:t>
            </a:r>
            <a:r>
              <a:rPr lang="fr-FR" sz="2400" b="1" dirty="0">
                <a:solidFill>
                  <a:schemeClr val="accent2">
                    <a:lumMod val="75000"/>
                  </a:schemeClr>
                </a:solidFill>
              </a:rPr>
              <a:t> de prévisions issues de la modélisation</a:t>
            </a:r>
          </a:p>
        </p:txBody>
      </p:sp>
    </p:spTree>
    <p:extLst>
      <p:ext uri="{BB962C8B-B14F-4D97-AF65-F5344CB8AC3E}">
        <p14:creationId xmlns:p14="http://schemas.microsoft.com/office/powerpoint/2010/main" val="8655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EE80B2-C438-2ABE-92D8-65BD9F34253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FA449E7-93B9-4F78-1BB0-B93E5E0CB6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32865"/>
            <a:ext cx="6215741" cy="4801578"/>
          </a:xfrm>
          <a:prstGeom prst="rect">
            <a:avLst/>
          </a:prstGeom>
          <a:noFill/>
          <a:ln>
            <a:noFill/>
          </a:ln>
        </p:spPr>
      </p:pic>
      <p:sp>
        <p:nvSpPr>
          <p:cNvPr id="5" name="Titre 1">
            <a:extLst>
              <a:ext uri="{FF2B5EF4-FFF2-40B4-BE49-F238E27FC236}">
                <a16:creationId xmlns:a16="http://schemas.microsoft.com/office/drawing/2014/main" id="{7AF295D4-96B8-4BFD-6E38-DA0C6C38720A}"/>
              </a:ext>
            </a:extLst>
          </p:cNvPr>
          <p:cNvSpPr>
            <a:spLocks noGrp="1"/>
          </p:cNvSpPr>
          <p:nvPr>
            <p:ph type="title"/>
          </p:nvPr>
        </p:nvSpPr>
        <p:spPr>
          <a:xfrm>
            <a:off x="838200" y="593731"/>
            <a:ext cx="10515600" cy="1325563"/>
          </a:xfrm>
          <a:solidFill>
            <a:srgbClr val="FFC000"/>
          </a:solidFill>
        </p:spPr>
        <p:txBody>
          <a:bodyPr/>
          <a:lstStyle/>
          <a:p>
            <a:r>
              <a:rPr lang="fr-FR" dirty="0"/>
              <a:t>Cas 3 : cas où le cumul des causes est bien supérieur au seuil de déclenchement</a:t>
            </a:r>
          </a:p>
        </p:txBody>
      </p:sp>
      <p:sp>
        <p:nvSpPr>
          <p:cNvPr id="3" name="Espace réservé du contenu 6">
            <a:extLst>
              <a:ext uri="{FF2B5EF4-FFF2-40B4-BE49-F238E27FC236}">
                <a16:creationId xmlns:a16="http://schemas.microsoft.com/office/drawing/2014/main" id="{D53D7684-7005-9521-E6C9-E22469C86DC9}"/>
              </a:ext>
            </a:extLst>
          </p:cNvPr>
          <p:cNvSpPr txBox="1">
            <a:spLocks/>
          </p:cNvSpPr>
          <p:nvPr/>
        </p:nvSpPr>
        <p:spPr>
          <a:xfrm>
            <a:off x="7538512" y="1916063"/>
            <a:ext cx="3815287" cy="4260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600" b="1" dirty="0">
                <a:effectLst>
                  <a:outerShdw blurRad="38100" dist="38100" dir="2700000" algn="tl">
                    <a:srgbClr val="000000">
                      <a:alpha val="43137"/>
                    </a:srgbClr>
                  </a:outerShdw>
                </a:effectLst>
              </a:rPr>
              <a:t>Règle A2:</a:t>
            </a:r>
          </a:p>
          <a:p>
            <a:pPr marL="0" indent="0">
              <a:buFont typeface="Arial" panose="020B0604020202020204" pitchFamily="34" charset="0"/>
              <a:buNone/>
            </a:pPr>
            <a:r>
              <a:rPr lang="fr-FR" dirty="0"/>
              <a:t>Quand une guerre a commencé avant la phase d’amplification, il y a risque d’une </a:t>
            </a:r>
            <a:r>
              <a:rPr lang="fr-FR" b="1" dirty="0"/>
              <a:t>escalade (ou d’une guerre dans la guerre) durant la phase d’amplification à venir.</a:t>
            </a:r>
          </a:p>
        </p:txBody>
      </p:sp>
      <p:sp>
        <p:nvSpPr>
          <p:cNvPr id="7" name="ZoneTexte 6">
            <a:extLst>
              <a:ext uri="{FF2B5EF4-FFF2-40B4-BE49-F238E27FC236}">
                <a16:creationId xmlns:a16="http://schemas.microsoft.com/office/drawing/2014/main" id="{CE24B64B-0072-C7E6-DD67-F1568374CDBC}"/>
              </a:ext>
            </a:extLst>
          </p:cNvPr>
          <p:cNvSpPr txBox="1"/>
          <p:nvPr/>
        </p:nvSpPr>
        <p:spPr>
          <a:xfrm>
            <a:off x="838200" y="104661"/>
            <a:ext cx="10515600" cy="461665"/>
          </a:xfrm>
          <a:prstGeom prst="rect">
            <a:avLst/>
          </a:prstGeom>
          <a:solidFill>
            <a:schemeClr val="bg1"/>
          </a:solidFill>
        </p:spPr>
        <p:txBody>
          <a:bodyPr wrap="square" rtlCol="0">
            <a:spAutoFit/>
          </a:bodyPr>
          <a:lstStyle/>
          <a:p>
            <a:r>
              <a:rPr lang="fr-FR" sz="2400" b="1" dirty="0">
                <a:solidFill>
                  <a:schemeClr val="accent2">
                    <a:lumMod val="75000"/>
                  </a:schemeClr>
                </a:solidFill>
              </a:rPr>
              <a:t>Règles de prévisions issues de la modélisation</a:t>
            </a:r>
          </a:p>
        </p:txBody>
      </p:sp>
    </p:spTree>
    <p:extLst>
      <p:ext uri="{BB962C8B-B14F-4D97-AF65-F5344CB8AC3E}">
        <p14:creationId xmlns:p14="http://schemas.microsoft.com/office/powerpoint/2010/main" val="29709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02B220-046B-3399-9A39-418AA51306ED}"/>
              </a:ext>
            </a:extLst>
          </p:cNvPr>
          <p:cNvSpPr>
            <a:spLocks noGrp="1"/>
          </p:cNvSpPr>
          <p:nvPr>
            <p:ph type="title"/>
          </p:nvPr>
        </p:nvSpPr>
        <p:spPr/>
        <p:txBody>
          <a:bodyPr/>
          <a:lstStyle/>
          <a:p>
            <a:pPr algn="ctr"/>
            <a:r>
              <a:rPr lang="fr-FR" b="1" dirty="0"/>
              <a:t>Eléments d’un phénomène cyclique</a:t>
            </a:r>
          </a:p>
        </p:txBody>
      </p:sp>
      <p:grpSp>
        <p:nvGrpSpPr>
          <p:cNvPr id="24" name="Groupe 23">
            <a:extLst>
              <a:ext uri="{FF2B5EF4-FFF2-40B4-BE49-F238E27FC236}">
                <a16:creationId xmlns:a16="http://schemas.microsoft.com/office/drawing/2014/main" id="{19965C1F-DB3E-10F9-727F-A7E3E2890F83}"/>
              </a:ext>
            </a:extLst>
          </p:cNvPr>
          <p:cNvGrpSpPr/>
          <p:nvPr/>
        </p:nvGrpSpPr>
        <p:grpSpPr>
          <a:xfrm>
            <a:off x="1893893" y="1480457"/>
            <a:ext cx="3021114" cy="1502409"/>
            <a:chOff x="1893893" y="1480457"/>
            <a:chExt cx="3021114" cy="1502409"/>
          </a:xfrm>
        </p:grpSpPr>
        <p:sp>
          <p:nvSpPr>
            <p:cNvPr id="10" name="Rectangle 9">
              <a:extLst>
                <a:ext uri="{FF2B5EF4-FFF2-40B4-BE49-F238E27FC236}">
                  <a16:creationId xmlns:a16="http://schemas.microsoft.com/office/drawing/2014/main" id="{6F5B8F2A-A816-893A-054B-04DBCADC2B87}"/>
                </a:ext>
              </a:extLst>
            </p:cNvPr>
            <p:cNvSpPr/>
            <p:nvPr/>
          </p:nvSpPr>
          <p:spPr>
            <a:xfrm>
              <a:off x="1893893" y="1480457"/>
              <a:ext cx="3021114" cy="10318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2400" b="1" kern="1200" dirty="0">
                  <a:solidFill>
                    <a:srgbClr val="000000"/>
                  </a:solidFill>
                  <a:latin typeface="Times New Roman" panose="02020603050405020304" pitchFamily="18" charset="0"/>
                  <a:ea typeface="+mn-ea"/>
                  <a:cs typeface="+mn-cs"/>
                </a:rPr>
                <a:t>Phase d’amplification</a:t>
              </a:r>
              <a:endParaRPr lang="fr-FR" sz="2400" b="1" dirty="0">
                <a:effectLst/>
                <a:latin typeface="Times New Roman" panose="02020603050405020304" pitchFamily="18" charset="0"/>
                <a:ea typeface="Calibri" panose="020F0502020204030204" pitchFamily="34" charset="0"/>
              </a:endParaRPr>
            </a:p>
          </p:txBody>
        </p:sp>
        <p:cxnSp>
          <p:nvCxnSpPr>
            <p:cNvPr id="11" name="Connecteur droit avec flèche 10">
              <a:extLst>
                <a:ext uri="{FF2B5EF4-FFF2-40B4-BE49-F238E27FC236}">
                  <a16:creationId xmlns:a16="http://schemas.microsoft.com/office/drawing/2014/main" id="{87990CBC-F77E-BFBF-5604-0916CACA30E9}"/>
                </a:ext>
              </a:extLst>
            </p:cNvPr>
            <p:cNvCxnSpPr/>
            <p:nvPr/>
          </p:nvCxnSpPr>
          <p:spPr>
            <a:xfrm flipH="1">
              <a:off x="2343104" y="2544644"/>
              <a:ext cx="51031" cy="438222"/>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363B2E7-F428-55CA-9A21-6181CB1DFFD2}"/>
                </a:ext>
              </a:extLst>
            </p:cNvPr>
            <p:cNvCxnSpPr/>
            <p:nvPr/>
          </p:nvCxnSpPr>
          <p:spPr>
            <a:xfrm>
              <a:off x="3867649" y="2512576"/>
              <a:ext cx="71230" cy="445700"/>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e 24">
            <a:extLst>
              <a:ext uri="{FF2B5EF4-FFF2-40B4-BE49-F238E27FC236}">
                <a16:creationId xmlns:a16="http://schemas.microsoft.com/office/drawing/2014/main" id="{E8B1D19D-A7F0-D945-2B01-8C08EBA3E80B}"/>
              </a:ext>
            </a:extLst>
          </p:cNvPr>
          <p:cNvGrpSpPr/>
          <p:nvPr/>
        </p:nvGrpSpPr>
        <p:grpSpPr>
          <a:xfrm>
            <a:off x="4231207" y="1407282"/>
            <a:ext cx="5601041" cy="1532033"/>
            <a:chOff x="4231208" y="1799196"/>
            <a:chExt cx="3785798" cy="1142634"/>
          </a:xfrm>
        </p:grpSpPr>
        <p:sp>
          <p:nvSpPr>
            <p:cNvPr id="13" name="Rectangle 12">
              <a:extLst>
                <a:ext uri="{FF2B5EF4-FFF2-40B4-BE49-F238E27FC236}">
                  <a16:creationId xmlns:a16="http://schemas.microsoft.com/office/drawing/2014/main" id="{4785F6B1-CEA5-A6F8-DE40-22D54A848C0C}"/>
                </a:ext>
              </a:extLst>
            </p:cNvPr>
            <p:cNvSpPr/>
            <p:nvPr/>
          </p:nvSpPr>
          <p:spPr>
            <a:xfrm>
              <a:off x="4995892" y="1799196"/>
              <a:ext cx="3021114" cy="7131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3200" b="1" kern="1200" dirty="0">
                  <a:solidFill>
                    <a:srgbClr val="000000"/>
                  </a:solidFill>
                  <a:latin typeface="Times New Roman" panose="02020603050405020304" pitchFamily="18" charset="0"/>
                  <a:ea typeface="+mn-ea"/>
                  <a:cs typeface="+mn-cs"/>
                </a:rPr>
                <a:t>Pic d’amplification</a:t>
              </a:r>
              <a:endParaRPr lang="fr-FR" sz="3200" b="1" dirty="0">
                <a:effectLst/>
                <a:latin typeface="Times New Roman" panose="02020603050405020304" pitchFamily="18" charset="0"/>
                <a:ea typeface="Calibri" panose="020F0502020204030204" pitchFamily="34" charset="0"/>
              </a:endParaRPr>
            </a:p>
          </p:txBody>
        </p:sp>
        <p:cxnSp>
          <p:nvCxnSpPr>
            <p:cNvPr id="14" name="Connecteur droit avec flèche 13">
              <a:extLst>
                <a:ext uri="{FF2B5EF4-FFF2-40B4-BE49-F238E27FC236}">
                  <a16:creationId xmlns:a16="http://schemas.microsoft.com/office/drawing/2014/main" id="{555BA2F8-D84C-8F14-99E2-36705419A72F}"/>
                </a:ext>
              </a:extLst>
            </p:cNvPr>
            <p:cNvCxnSpPr/>
            <p:nvPr/>
          </p:nvCxnSpPr>
          <p:spPr>
            <a:xfrm flipH="1">
              <a:off x="4231208" y="2515073"/>
              <a:ext cx="942806" cy="42675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99C46655-665D-8494-AFB3-1AB68CEE7C29}"/>
                </a:ext>
              </a:extLst>
            </p:cNvPr>
            <p:cNvCxnSpPr>
              <a:cxnSpLocks/>
            </p:cNvCxnSpPr>
            <p:nvPr/>
          </p:nvCxnSpPr>
          <p:spPr>
            <a:xfrm flipH="1">
              <a:off x="5377977" y="2515190"/>
              <a:ext cx="486183" cy="42664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BB87EE7E-4727-B5C0-85CC-B8FE3D1C21DF}"/>
              </a:ext>
            </a:extLst>
          </p:cNvPr>
          <p:cNvGrpSpPr/>
          <p:nvPr/>
        </p:nvGrpSpPr>
        <p:grpSpPr>
          <a:xfrm>
            <a:off x="1621971" y="4561314"/>
            <a:ext cx="3307442" cy="1905847"/>
            <a:chOff x="2137233" y="4561315"/>
            <a:chExt cx="2792180" cy="1404314"/>
          </a:xfrm>
        </p:grpSpPr>
        <p:sp>
          <p:nvSpPr>
            <p:cNvPr id="17" name="Rectangle 16">
              <a:extLst>
                <a:ext uri="{FF2B5EF4-FFF2-40B4-BE49-F238E27FC236}">
                  <a16:creationId xmlns:a16="http://schemas.microsoft.com/office/drawing/2014/main" id="{750AA7CF-01E4-679D-CA5E-40ED838FC1ED}"/>
                </a:ext>
              </a:extLst>
            </p:cNvPr>
            <p:cNvSpPr/>
            <p:nvPr/>
          </p:nvSpPr>
          <p:spPr>
            <a:xfrm>
              <a:off x="2137233" y="5055319"/>
              <a:ext cx="2792180" cy="9103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2800" b="1" kern="1200" dirty="0">
                  <a:solidFill>
                    <a:srgbClr val="000000"/>
                  </a:solidFill>
                  <a:latin typeface="Times New Roman" panose="02020603050405020304" pitchFamily="18" charset="0"/>
                  <a:ea typeface="+mn-ea"/>
                  <a:cs typeface="+mn-cs"/>
                </a:rPr>
                <a:t>Phase d’atténuation</a:t>
              </a:r>
              <a:endParaRPr lang="fr-FR" sz="2800" b="1" dirty="0">
                <a:effectLst/>
                <a:latin typeface="Times New Roman" panose="02020603050405020304" pitchFamily="18" charset="0"/>
                <a:ea typeface="Calibri" panose="020F0502020204030204" pitchFamily="34" charset="0"/>
              </a:endParaRPr>
            </a:p>
          </p:txBody>
        </p:sp>
        <p:cxnSp>
          <p:nvCxnSpPr>
            <p:cNvPr id="18" name="Connecteur droit avec flèche 17">
              <a:extLst>
                <a:ext uri="{FF2B5EF4-FFF2-40B4-BE49-F238E27FC236}">
                  <a16:creationId xmlns:a16="http://schemas.microsoft.com/office/drawing/2014/main" id="{0E54D8D4-A1CC-9606-5ED8-0DF91759CCE9}"/>
                </a:ext>
              </a:extLst>
            </p:cNvPr>
            <p:cNvCxnSpPr/>
            <p:nvPr/>
          </p:nvCxnSpPr>
          <p:spPr>
            <a:xfrm flipV="1">
              <a:off x="3312671" y="4561315"/>
              <a:ext cx="20412" cy="474522"/>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06E1301D-DA9C-1BE6-F04D-0D14A04BAF2A}"/>
              </a:ext>
            </a:extLst>
          </p:cNvPr>
          <p:cNvGrpSpPr/>
          <p:nvPr/>
        </p:nvGrpSpPr>
        <p:grpSpPr>
          <a:xfrm>
            <a:off x="2159494" y="2972714"/>
            <a:ext cx="7672755" cy="1571776"/>
            <a:chOff x="2159494" y="2972714"/>
            <a:chExt cx="7672755" cy="1571776"/>
          </a:xfrm>
        </p:grpSpPr>
        <p:sp>
          <p:nvSpPr>
            <p:cNvPr id="4" name="Rectangle 3">
              <a:extLst>
                <a:ext uri="{FF2B5EF4-FFF2-40B4-BE49-F238E27FC236}">
                  <a16:creationId xmlns:a16="http://schemas.microsoft.com/office/drawing/2014/main" id="{7181BACE-828C-CFD8-9F90-51FD0CE52E6D}"/>
                </a:ext>
              </a:extLst>
            </p:cNvPr>
            <p:cNvSpPr/>
            <p:nvPr/>
          </p:nvSpPr>
          <p:spPr>
            <a:xfrm>
              <a:off x="7449389" y="2975659"/>
              <a:ext cx="1129556" cy="1524078"/>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5" name="Rectangle 4">
              <a:extLst>
                <a:ext uri="{FF2B5EF4-FFF2-40B4-BE49-F238E27FC236}">
                  <a16:creationId xmlns:a16="http://schemas.microsoft.com/office/drawing/2014/main" id="{0E428FAF-F7F4-4DD0-E1AB-38F60F21CE32}"/>
                </a:ext>
              </a:extLst>
            </p:cNvPr>
            <p:cNvSpPr/>
            <p:nvPr/>
          </p:nvSpPr>
          <p:spPr>
            <a:xfrm>
              <a:off x="5439368" y="2974469"/>
              <a:ext cx="876594" cy="1524803"/>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6" name="Rectangle 5">
              <a:extLst>
                <a:ext uri="{FF2B5EF4-FFF2-40B4-BE49-F238E27FC236}">
                  <a16:creationId xmlns:a16="http://schemas.microsoft.com/office/drawing/2014/main" id="{EBD79ED2-09DC-7A3D-E09F-15E54AD99662}"/>
                </a:ext>
              </a:extLst>
            </p:cNvPr>
            <p:cNvSpPr/>
            <p:nvPr/>
          </p:nvSpPr>
          <p:spPr>
            <a:xfrm>
              <a:off x="3786004" y="2983722"/>
              <a:ext cx="877542" cy="1525526"/>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sp>
          <p:nvSpPr>
            <p:cNvPr id="7" name="Rectangle 6">
              <a:extLst>
                <a:ext uri="{FF2B5EF4-FFF2-40B4-BE49-F238E27FC236}">
                  <a16:creationId xmlns:a16="http://schemas.microsoft.com/office/drawing/2014/main" id="{7C45EC77-A633-6F92-3BF3-AD3366F9C82C}"/>
                </a:ext>
              </a:extLst>
            </p:cNvPr>
            <p:cNvSpPr/>
            <p:nvPr/>
          </p:nvSpPr>
          <p:spPr>
            <a:xfrm>
              <a:off x="2230810" y="2972714"/>
              <a:ext cx="775683" cy="1526447"/>
            </a:xfrm>
            <a:prstGeom prst="rect">
              <a:avLst/>
            </a:prstGeom>
            <a:pattFill prst="dashDnDiag">
              <a:fgClr>
                <a:schemeClr val="tx1"/>
              </a:fgClr>
              <a:bgClr>
                <a:schemeClr val="bg1"/>
              </a:bgClr>
            </a:pattFill>
            <a:ln>
              <a:prstDash val="lg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cxnSp>
          <p:nvCxnSpPr>
            <p:cNvPr id="8" name="Connecteur droit 7">
              <a:extLst>
                <a:ext uri="{FF2B5EF4-FFF2-40B4-BE49-F238E27FC236}">
                  <a16:creationId xmlns:a16="http://schemas.microsoft.com/office/drawing/2014/main" id="{350C454D-A2A4-1B47-C5CC-473B4C96594F}"/>
                </a:ext>
              </a:extLst>
            </p:cNvPr>
            <p:cNvCxnSpPr/>
            <p:nvPr/>
          </p:nvCxnSpPr>
          <p:spPr>
            <a:xfrm flipV="1">
              <a:off x="2159494" y="3684638"/>
              <a:ext cx="7672755" cy="25711"/>
            </a:xfrm>
            <a:prstGeom prst="line">
              <a:avLst/>
            </a:prstGeom>
            <a:ln w="19050">
              <a:headEnd type="none"/>
              <a:tailEnd type="triangle" w="lg" len="lg"/>
            </a:ln>
          </p:spPr>
          <p:style>
            <a:lnRef idx="1">
              <a:schemeClr val="dk1"/>
            </a:lnRef>
            <a:fillRef idx="0">
              <a:schemeClr val="dk1"/>
            </a:fillRef>
            <a:effectRef idx="0">
              <a:schemeClr val="dk1"/>
            </a:effectRef>
            <a:fontRef idx="minor">
              <a:schemeClr val="tx1"/>
            </a:fontRef>
          </p:style>
        </p:cxnSp>
        <p:sp>
          <p:nvSpPr>
            <p:cNvPr id="9" name="Forme libre : forme 8">
              <a:extLst>
                <a:ext uri="{FF2B5EF4-FFF2-40B4-BE49-F238E27FC236}">
                  <a16:creationId xmlns:a16="http://schemas.microsoft.com/office/drawing/2014/main" id="{F88FA5A6-7B40-B078-0AF9-3351817A206B}"/>
                </a:ext>
              </a:extLst>
            </p:cNvPr>
            <p:cNvSpPr/>
            <p:nvPr/>
          </p:nvSpPr>
          <p:spPr>
            <a:xfrm>
              <a:off x="2241046" y="2973084"/>
              <a:ext cx="7287054" cy="1541930"/>
            </a:xfrm>
            <a:custGeom>
              <a:avLst/>
              <a:gdLst>
                <a:gd name="connsiteX0" fmla="*/ 0 w 4872250"/>
                <a:gd name="connsiteY0" fmla="*/ 655005 h 1351047"/>
                <a:gd name="connsiteX1" fmla="*/ 279779 w 4872250"/>
                <a:gd name="connsiteY1" fmla="*/ 20384 h 1351047"/>
                <a:gd name="connsiteX2" fmla="*/ 764274 w 4872250"/>
                <a:gd name="connsiteY2" fmla="*/ 1330569 h 1351047"/>
                <a:gd name="connsiteX3" fmla="*/ 1310185 w 4872250"/>
                <a:gd name="connsiteY3" fmla="*/ 13560 h 1351047"/>
                <a:gd name="connsiteX4" fmla="*/ 1883391 w 4872250"/>
                <a:gd name="connsiteY4" fmla="*/ 1351041 h 1351047"/>
                <a:gd name="connsiteX5" fmla="*/ 2429301 w 4872250"/>
                <a:gd name="connsiteY5" fmla="*/ 34032 h 1351047"/>
                <a:gd name="connsiteX6" fmla="*/ 3091217 w 4872250"/>
                <a:gd name="connsiteY6" fmla="*/ 1330569 h 1351047"/>
                <a:gd name="connsiteX7" fmla="*/ 3903259 w 4872250"/>
                <a:gd name="connsiteY7" fmla="*/ 34032 h 1351047"/>
                <a:gd name="connsiteX8" fmla="*/ 4476465 w 4872250"/>
                <a:gd name="connsiteY8" fmla="*/ 1296450 h 1351047"/>
                <a:gd name="connsiteX9" fmla="*/ 4872250 w 4872250"/>
                <a:gd name="connsiteY9" fmla="*/ 682301 h 135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2250" h="1351047">
                  <a:moveTo>
                    <a:pt x="0" y="655005"/>
                  </a:moveTo>
                  <a:cubicBezTo>
                    <a:pt x="76200" y="281397"/>
                    <a:pt x="152400" y="-92210"/>
                    <a:pt x="279779" y="20384"/>
                  </a:cubicBezTo>
                  <a:cubicBezTo>
                    <a:pt x="407158" y="132978"/>
                    <a:pt x="592540" y="1331706"/>
                    <a:pt x="764274" y="1330569"/>
                  </a:cubicBezTo>
                  <a:cubicBezTo>
                    <a:pt x="936008" y="1329432"/>
                    <a:pt x="1123666" y="10148"/>
                    <a:pt x="1310185" y="13560"/>
                  </a:cubicBezTo>
                  <a:cubicBezTo>
                    <a:pt x="1496704" y="16972"/>
                    <a:pt x="1696872" y="1347629"/>
                    <a:pt x="1883391" y="1351041"/>
                  </a:cubicBezTo>
                  <a:cubicBezTo>
                    <a:pt x="2069910" y="1354453"/>
                    <a:pt x="2227997" y="37444"/>
                    <a:pt x="2429301" y="34032"/>
                  </a:cubicBezTo>
                  <a:cubicBezTo>
                    <a:pt x="2630605" y="30620"/>
                    <a:pt x="2845557" y="1330569"/>
                    <a:pt x="3091217" y="1330569"/>
                  </a:cubicBezTo>
                  <a:cubicBezTo>
                    <a:pt x="3336877" y="1330569"/>
                    <a:pt x="3672384" y="39718"/>
                    <a:pt x="3903259" y="34032"/>
                  </a:cubicBezTo>
                  <a:cubicBezTo>
                    <a:pt x="4134134" y="28345"/>
                    <a:pt x="4314967" y="1188405"/>
                    <a:pt x="4476465" y="1296450"/>
                  </a:cubicBezTo>
                  <a:cubicBezTo>
                    <a:pt x="4637964" y="1404495"/>
                    <a:pt x="4793775" y="780110"/>
                    <a:pt x="4872250" y="68230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3200" b="1"/>
            </a:p>
          </p:txBody>
        </p:sp>
        <p:cxnSp>
          <p:nvCxnSpPr>
            <p:cNvPr id="20" name="Connecteur droit avec flèche 19">
              <a:extLst>
                <a:ext uri="{FF2B5EF4-FFF2-40B4-BE49-F238E27FC236}">
                  <a16:creationId xmlns:a16="http://schemas.microsoft.com/office/drawing/2014/main" id="{3F24A8D7-74A0-E7D3-D763-20ED348EBCF9}"/>
                </a:ext>
              </a:extLst>
            </p:cNvPr>
            <p:cNvCxnSpPr/>
            <p:nvPr/>
          </p:nvCxnSpPr>
          <p:spPr>
            <a:xfrm>
              <a:off x="3047316" y="4544490"/>
              <a:ext cx="71441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e 26">
            <a:extLst>
              <a:ext uri="{FF2B5EF4-FFF2-40B4-BE49-F238E27FC236}">
                <a16:creationId xmlns:a16="http://schemas.microsoft.com/office/drawing/2014/main" id="{0EF54D89-31D8-E8FD-29DC-C575E10E8434}"/>
              </a:ext>
            </a:extLst>
          </p:cNvPr>
          <p:cNvGrpSpPr/>
          <p:nvPr/>
        </p:nvGrpSpPr>
        <p:grpSpPr>
          <a:xfrm>
            <a:off x="4986425" y="4525323"/>
            <a:ext cx="5284871" cy="1967551"/>
            <a:chOff x="4986426" y="4525323"/>
            <a:chExt cx="2488652" cy="1453489"/>
          </a:xfrm>
        </p:grpSpPr>
        <p:sp>
          <p:nvSpPr>
            <p:cNvPr id="16" name="Rectangle 15">
              <a:extLst>
                <a:ext uri="{FF2B5EF4-FFF2-40B4-BE49-F238E27FC236}">
                  <a16:creationId xmlns:a16="http://schemas.microsoft.com/office/drawing/2014/main" id="{C6F39550-0C3E-87F1-6EE7-47BAC848212A}"/>
                </a:ext>
              </a:extLst>
            </p:cNvPr>
            <p:cNvSpPr/>
            <p:nvPr/>
          </p:nvSpPr>
          <p:spPr>
            <a:xfrm>
              <a:off x="4986426" y="5055323"/>
              <a:ext cx="2488652" cy="92348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187554" algn="ctr" defTabSz="950976">
                <a:spcAft>
                  <a:spcPts val="600"/>
                </a:spcAft>
              </a:pPr>
              <a:r>
                <a:rPr lang="fr-FR" sz="3600" b="1" kern="1200" dirty="0">
                  <a:solidFill>
                    <a:srgbClr val="000000"/>
                  </a:solidFill>
                  <a:latin typeface="Times New Roman" panose="02020603050405020304" pitchFamily="18" charset="0"/>
                  <a:ea typeface="+mn-ea"/>
                  <a:cs typeface="+mn-cs"/>
                </a:rPr>
                <a:t>Pic d’atténuation</a:t>
              </a:r>
              <a:endParaRPr lang="fr-FR" sz="3600" b="1" dirty="0">
                <a:effectLst/>
                <a:latin typeface="Times New Roman" panose="02020603050405020304" pitchFamily="18" charset="0"/>
                <a:ea typeface="Calibri" panose="020F0502020204030204" pitchFamily="34" charset="0"/>
              </a:endParaRPr>
            </a:p>
          </p:txBody>
        </p:sp>
        <p:cxnSp>
          <p:nvCxnSpPr>
            <p:cNvPr id="19" name="Connecteur droit avec flèche 18">
              <a:extLst>
                <a:ext uri="{FF2B5EF4-FFF2-40B4-BE49-F238E27FC236}">
                  <a16:creationId xmlns:a16="http://schemas.microsoft.com/office/drawing/2014/main" id="{00D4F7E1-6B2B-CE8A-E11B-F647DB134046}"/>
                </a:ext>
              </a:extLst>
            </p:cNvPr>
            <p:cNvCxnSpPr/>
            <p:nvPr/>
          </p:nvCxnSpPr>
          <p:spPr>
            <a:xfrm flipH="1" flipV="1">
              <a:off x="5057890" y="4585097"/>
              <a:ext cx="102058" cy="451224"/>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22007450-51A0-21EA-D025-1960621C67D1}"/>
                </a:ext>
              </a:extLst>
            </p:cNvPr>
            <p:cNvCxnSpPr/>
            <p:nvPr/>
          </p:nvCxnSpPr>
          <p:spPr>
            <a:xfrm flipV="1">
              <a:off x="6690844" y="4525323"/>
              <a:ext cx="146741" cy="52951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559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8F291-0E8D-BE28-3146-19F8E29344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5017ED-C826-F3DF-167B-BD6D92AC1AB0}"/>
              </a:ext>
            </a:extLst>
          </p:cNvPr>
          <p:cNvSpPr>
            <a:spLocks noGrp="1"/>
          </p:cNvSpPr>
          <p:nvPr>
            <p:ph type="title"/>
          </p:nvPr>
        </p:nvSpPr>
        <p:spPr/>
        <p:txBody>
          <a:bodyPr/>
          <a:lstStyle/>
          <a:p>
            <a:pPr algn="ctr"/>
            <a:r>
              <a:rPr lang="fr-FR" b="1" dirty="0"/>
              <a:t>Conclusions et perspectives</a:t>
            </a:r>
          </a:p>
        </p:txBody>
      </p:sp>
      <p:sp>
        <p:nvSpPr>
          <p:cNvPr id="3" name="Espace réservé du texte 2">
            <a:extLst>
              <a:ext uri="{FF2B5EF4-FFF2-40B4-BE49-F238E27FC236}">
                <a16:creationId xmlns:a16="http://schemas.microsoft.com/office/drawing/2014/main" id="{9C02CB5E-A8B5-7493-7E85-9B18B543586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72024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FEB5-1E2B-2FE1-FF37-1C5EBEBB1E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8F961A-D42A-A427-FE31-454F8B25DA49}"/>
              </a:ext>
            </a:extLst>
          </p:cNvPr>
          <p:cNvSpPr>
            <a:spLocks noGrp="1"/>
          </p:cNvSpPr>
          <p:nvPr>
            <p:ph type="title"/>
          </p:nvPr>
        </p:nvSpPr>
        <p:spPr>
          <a:xfrm>
            <a:off x="761800" y="283024"/>
            <a:ext cx="5334197" cy="936170"/>
          </a:xfrm>
        </p:spPr>
        <p:txBody>
          <a:bodyPr anchor="ctr">
            <a:normAutofit/>
          </a:bodyPr>
          <a:lstStyle/>
          <a:p>
            <a:r>
              <a:rPr lang="fr-FR" sz="4000" b="1" dirty="0"/>
              <a:t>Résumons 1/2</a:t>
            </a:r>
          </a:p>
        </p:txBody>
      </p:sp>
      <p:sp>
        <p:nvSpPr>
          <p:cNvPr id="3" name="Espace réservé du contenu 2">
            <a:extLst>
              <a:ext uri="{FF2B5EF4-FFF2-40B4-BE49-F238E27FC236}">
                <a16:creationId xmlns:a16="http://schemas.microsoft.com/office/drawing/2014/main" id="{C82CADED-243D-AD81-DC15-1FBA477E645A}"/>
              </a:ext>
            </a:extLst>
          </p:cNvPr>
          <p:cNvSpPr>
            <a:spLocks noGrp="1"/>
          </p:cNvSpPr>
          <p:nvPr>
            <p:ph idx="1"/>
          </p:nvPr>
        </p:nvSpPr>
        <p:spPr>
          <a:xfrm>
            <a:off x="424542" y="1023258"/>
            <a:ext cx="6270171" cy="5464628"/>
          </a:xfrm>
        </p:spPr>
        <p:txBody>
          <a:bodyPr anchor="ctr">
            <a:noAutofit/>
          </a:bodyPr>
          <a:lstStyle/>
          <a:p>
            <a:r>
              <a:rPr lang="fr-FR" sz="3000" dirty="0"/>
              <a:t>Le calcul à partir d’une liste des guerres indique qu’il y a </a:t>
            </a:r>
            <a:r>
              <a:rPr lang="fr-FR" sz="3000" b="1" dirty="0">
                <a:highlight>
                  <a:srgbClr val="FF00FF"/>
                </a:highlight>
              </a:rPr>
              <a:t>60% de guerres </a:t>
            </a:r>
            <a:r>
              <a:rPr lang="fr-FR" sz="3000" dirty="0"/>
              <a:t>qui éclatent durant les </a:t>
            </a:r>
            <a:r>
              <a:rPr lang="fr-FR" sz="3000" b="1" dirty="0"/>
              <a:t>phases d’amplification</a:t>
            </a:r>
            <a:r>
              <a:rPr lang="fr-FR" sz="3000" dirty="0"/>
              <a:t>.</a:t>
            </a:r>
          </a:p>
          <a:p>
            <a:r>
              <a:rPr lang="fr-FR" sz="3000" dirty="0"/>
              <a:t>Les contextes des principaux conflits contemporains (depuis 1900) montrent une part très importante </a:t>
            </a:r>
            <a:r>
              <a:rPr lang="fr-FR" sz="3000" b="1" dirty="0">
                <a:highlight>
                  <a:srgbClr val="FF00FF"/>
                </a:highlight>
              </a:rPr>
              <a:t>de guerres qui éclatent durant les phases d’amplification </a:t>
            </a:r>
            <a:r>
              <a:rPr lang="fr-FR" sz="3000" i="1" dirty="0"/>
              <a:t>( + de  80% mais peut varier grandement en fonction des contextes retenus).</a:t>
            </a:r>
          </a:p>
        </p:txBody>
      </p:sp>
      <p:pic>
        <p:nvPicPr>
          <p:cNvPr id="5" name="Picture 4" descr="Formules écrites sur un unicolore">
            <a:extLst>
              <a:ext uri="{FF2B5EF4-FFF2-40B4-BE49-F238E27FC236}">
                <a16:creationId xmlns:a16="http://schemas.microsoft.com/office/drawing/2014/main" id="{9C18D46C-F419-5F82-3149-AEB0AF405D12}"/>
              </a:ext>
            </a:extLst>
          </p:cNvPr>
          <p:cNvPicPr>
            <a:picLocks noChangeAspect="1"/>
          </p:cNvPicPr>
          <p:nvPr/>
        </p:nvPicPr>
        <p:blipFill>
          <a:blip r:embed="rId2"/>
          <a:srcRect l="22182" r="25981"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591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2C4CF7B-09A7-BD24-3793-FF98B77F7A63}"/>
              </a:ext>
            </a:extLst>
          </p:cNvPr>
          <p:cNvSpPr>
            <a:spLocks noGrp="1"/>
          </p:cNvSpPr>
          <p:nvPr>
            <p:ph type="title"/>
          </p:nvPr>
        </p:nvSpPr>
        <p:spPr>
          <a:xfrm>
            <a:off x="761800" y="283024"/>
            <a:ext cx="5334197" cy="936170"/>
          </a:xfrm>
        </p:spPr>
        <p:txBody>
          <a:bodyPr anchor="ctr">
            <a:normAutofit/>
          </a:bodyPr>
          <a:lstStyle/>
          <a:p>
            <a:r>
              <a:rPr lang="fr-FR" sz="4000" b="1" dirty="0"/>
              <a:t>Résumons 2/2</a:t>
            </a:r>
          </a:p>
        </p:txBody>
      </p:sp>
      <p:sp>
        <p:nvSpPr>
          <p:cNvPr id="3" name="Espace réservé du contenu 2">
            <a:extLst>
              <a:ext uri="{FF2B5EF4-FFF2-40B4-BE49-F238E27FC236}">
                <a16:creationId xmlns:a16="http://schemas.microsoft.com/office/drawing/2014/main" id="{A59F9E24-36F6-2461-EA16-F0070EEDC6AB}"/>
              </a:ext>
            </a:extLst>
          </p:cNvPr>
          <p:cNvSpPr>
            <a:spLocks noGrp="1"/>
          </p:cNvSpPr>
          <p:nvPr>
            <p:ph idx="1"/>
          </p:nvPr>
        </p:nvSpPr>
        <p:spPr>
          <a:xfrm>
            <a:off x="424542" y="1023258"/>
            <a:ext cx="6270171" cy="5268690"/>
          </a:xfrm>
        </p:spPr>
        <p:txBody>
          <a:bodyPr anchor="ctr">
            <a:normAutofit/>
          </a:bodyPr>
          <a:lstStyle/>
          <a:p>
            <a:r>
              <a:rPr lang="fr-FR" dirty="0"/>
              <a:t>La matérialisation du « Cycle Quésako » est un premier pas pour montrer </a:t>
            </a:r>
            <a:r>
              <a:rPr lang="fr-FR" b="1" dirty="0">
                <a:highlight>
                  <a:srgbClr val="FF00FF"/>
                </a:highlight>
              </a:rPr>
              <a:t>le lien entre le « Cycle Quésako » et le nombre de victimes de guerre</a:t>
            </a:r>
            <a:r>
              <a:rPr lang="fr-FR" dirty="0"/>
              <a:t>.</a:t>
            </a:r>
          </a:p>
          <a:p>
            <a:r>
              <a:rPr lang="fr-FR" dirty="0"/>
              <a:t>La modélisation propose une </a:t>
            </a:r>
            <a:r>
              <a:rPr lang="fr-FR" b="1" dirty="0">
                <a:highlight>
                  <a:srgbClr val="FF00FF"/>
                </a:highlight>
              </a:rPr>
              <a:t>explication cohérente des faits constatés</a:t>
            </a:r>
            <a:r>
              <a:rPr lang="fr-FR" dirty="0"/>
              <a:t>.</a:t>
            </a:r>
          </a:p>
          <a:p>
            <a:r>
              <a:rPr lang="fr-FR" dirty="0"/>
              <a:t>Les prévisions réalisées et confirmées montrent que </a:t>
            </a:r>
            <a:r>
              <a:rPr lang="fr-FR" b="1" dirty="0">
                <a:highlight>
                  <a:srgbClr val="FF00FF"/>
                </a:highlight>
              </a:rPr>
              <a:t>les principes sont utilisables pour prévoir et anticiper les risques de guerre</a:t>
            </a:r>
            <a:r>
              <a:rPr lang="fr-FR" dirty="0"/>
              <a:t>.</a:t>
            </a:r>
          </a:p>
        </p:txBody>
      </p:sp>
      <p:pic>
        <p:nvPicPr>
          <p:cNvPr id="5" name="Picture 4" descr="Formules écrites sur un unicolore">
            <a:extLst>
              <a:ext uri="{FF2B5EF4-FFF2-40B4-BE49-F238E27FC236}">
                <a16:creationId xmlns:a16="http://schemas.microsoft.com/office/drawing/2014/main" id="{3785AEB9-5A90-4759-12A7-A4BF87EC370D}"/>
              </a:ext>
            </a:extLst>
          </p:cNvPr>
          <p:cNvPicPr>
            <a:picLocks noChangeAspect="1"/>
          </p:cNvPicPr>
          <p:nvPr/>
        </p:nvPicPr>
        <p:blipFill>
          <a:blip r:embed="rId2"/>
          <a:srcRect l="22182" r="25981"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917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re 1">
            <a:extLst>
              <a:ext uri="{FF2B5EF4-FFF2-40B4-BE49-F238E27FC236}">
                <a16:creationId xmlns:a16="http://schemas.microsoft.com/office/drawing/2014/main" id="{8CB3DB55-369A-460F-2F2A-4B263C45DAD5}"/>
              </a:ext>
            </a:extLst>
          </p:cNvPr>
          <p:cNvSpPr>
            <a:spLocks noGrp="1"/>
          </p:cNvSpPr>
          <p:nvPr>
            <p:ph type="title"/>
          </p:nvPr>
        </p:nvSpPr>
        <p:spPr>
          <a:xfrm>
            <a:off x="838200" y="643467"/>
            <a:ext cx="2951205" cy="5571066"/>
          </a:xfrm>
        </p:spPr>
        <p:txBody>
          <a:bodyPr>
            <a:normAutofit/>
          </a:bodyPr>
          <a:lstStyle/>
          <a:p>
            <a:r>
              <a:rPr lang="fr-FR">
                <a:solidFill>
                  <a:srgbClr val="FFFFFF"/>
                </a:solidFill>
              </a:rPr>
              <a:t>Conclusion</a:t>
            </a:r>
          </a:p>
        </p:txBody>
      </p:sp>
      <p:sp>
        <p:nvSpPr>
          <p:cNvPr id="6" name="Connecteur droit 5">
            <a:extLst>
              <a:ext uri="{FF2B5EF4-FFF2-40B4-BE49-F238E27FC236}">
                <a16:creationId xmlns:a16="http://schemas.microsoft.com/office/drawing/2014/main" id="{48BADACC-2B5E-BDC1-1649-32EEB8B49EF7}"/>
              </a:ext>
            </a:extLst>
          </p:cNvPr>
          <p:cNvSpPr/>
          <p:nvPr/>
        </p:nvSpPr>
        <p:spPr>
          <a:xfrm>
            <a:off x="5207640" y="643466"/>
            <a:ext cx="6291714"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7" name="Forme libre : forme 6">
            <a:extLst>
              <a:ext uri="{FF2B5EF4-FFF2-40B4-BE49-F238E27FC236}">
                <a16:creationId xmlns:a16="http://schemas.microsoft.com/office/drawing/2014/main" id="{D20BCDEE-7E1E-9A24-F4A8-97B9A6F41CED}"/>
              </a:ext>
            </a:extLst>
          </p:cNvPr>
          <p:cNvSpPr/>
          <p:nvPr/>
        </p:nvSpPr>
        <p:spPr>
          <a:xfrm>
            <a:off x="5207640" y="643467"/>
            <a:ext cx="6291714" cy="2241248"/>
          </a:xfrm>
          <a:custGeom>
            <a:avLst/>
            <a:gdLst>
              <a:gd name="connsiteX0" fmla="*/ 0 w 6291714"/>
              <a:gd name="connsiteY0" fmla="*/ 0 h 2765367"/>
              <a:gd name="connsiteX1" fmla="*/ 6291714 w 6291714"/>
              <a:gd name="connsiteY1" fmla="*/ 0 h 2765367"/>
              <a:gd name="connsiteX2" fmla="*/ 6291714 w 6291714"/>
              <a:gd name="connsiteY2" fmla="*/ 2765367 h 2765367"/>
              <a:gd name="connsiteX3" fmla="*/ 0 w 6291714"/>
              <a:gd name="connsiteY3" fmla="*/ 2765367 h 2765367"/>
              <a:gd name="connsiteX4" fmla="*/ 0 w 6291714"/>
              <a:gd name="connsiteY4" fmla="*/ 0 h 27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2765367">
                <a:moveTo>
                  <a:pt x="0" y="0"/>
                </a:moveTo>
                <a:lnTo>
                  <a:pt x="6291714" y="0"/>
                </a:lnTo>
                <a:lnTo>
                  <a:pt x="6291714" y="2765367"/>
                </a:lnTo>
                <a:lnTo>
                  <a:pt x="0" y="27653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200" kern="1200" dirty="0"/>
              <a:t>Le « Cycle Quésako » est démontré par des commencements de preuve qui pourraient être complétés par de nouvelles recherches.</a:t>
            </a:r>
            <a:endParaRPr lang="en-US" sz="3200" kern="1200" dirty="0"/>
          </a:p>
        </p:txBody>
      </p:sp>
      <p:sp>
        <p:nvSpPr>
          <p:cNvPr id="8" name="Connecteur droit 7">
            <a:extLst>
              <a:ext uri="{FF2B5EF4-FFF2-40B4-BE49-F238E27FC236}">
                <a16:creationId xmlns:a16="http://schemas.microsoft.com/office/drawing/2014/main" id="{11C02327-8F73-2BC7-1DB6-DEF31AF1E4D5}"/>
              </a:ext>
            </a:extLst>
          </p:cNvPr>
          <p:cNvSpPr/>
          <p:nvPr/>
        </p:nvSpPr>
        <p:spPr>
          <a:xfrm>
            <a:off x="5207640" y="3408833"/>
            <a:ext cx="6291714" cy="0"/>
          </a:xfrm>
          <a:prstGeom prst="line">
            <a:avLst/>
          </a:prstGeom>
        </p:spPr>
        <p:style>
          <a:lnRef idx="2">
            <a:schemeClr val="accent2">
              <a:hueOff val="6443614"/>
              <a:satOff val="-18493"/>
              <a:lumOff val="-29609"/>
              <a:alphaOff val="0"/>
            </a:schemeClr>
          </a:lnRef>
          <a:fillRef idx="1">
            <a:schemeClr val="accent2">
              <a:hueOff val="6443614"/>
              <a:satOff val="-18493"/>
              <a:lumOff val="-29609"/>
              <a:alphaOff val="0"/>
            </a:schemeClr>
          </a:fillRef>
          <a:effectRef idx="0">
            <a:schemeClr val="accent2">
              <a:hueOff val="6443614"/>
              <a:satOff val="-18493"/>
              <a:lumOff val="-29609"/>
              <a:alphaOff val="0"/>
            </a:schemeClr>
          </a:effectRef>
          <a:fontRef idx="minor">
            <a:schemeClr val="lt1"/>
          </a:fontRef>
        </p:style>
        <p:txBody>
          <a:bodyPr/>
          <a:lstStyle/>
          <a:p>
            <a:endParaRPr lang="fr-FR"/>
          </a:p>
        </p:txBody>
      </p:sp>
      <p:sp>
        <p:nvSpPr>
          <p:cNvPr id="10" name="Forme libre : forme 9">
            <a:extLst>
              <a:ext uri="{FF2B5EF4-FFF2-40B4-BE49-F238E27FC236}">
                <a16:creationId xmlns:a16="http://schemas.microsoft.com/office/drawing/2014/main" id="{D0A158D8-846A-7DBD-B8AA-6C97ADA33058}"/>
              </a:ext>
            </a:extLst>
          </p:cNvPr>
          <p:cNvSpPr/>
          <p:nvPr/>
        </p:nvSpPr>
        <p:spPr>
          <a:xfrm>
            <a:off x="5207640" y="3516086"/>
            <a:ext cx="6291714" cy="2186424"/>
          </a:xfrm>
          <a:custGeom>
            <a:avLst/>
            <a:gdLst>
              <a:gd name="connsiteX0" fmla="*/ 0 w 6291714"/>
              <a:gd name="connsiteY0" fmla="*/ 0 h 2765367"/>
              <a:gd name="connsiteX1" fmla="*/ 6291714 w 6291714"/>
              <a:gd name="connsiteY1" fmla="*/ 0 h 2765367"/>
              <a:gd name="connsiteX2" fmla="*/ 6291714 w 6291714"/>
              <a:gd name="connsiteY2" fmla="*/ 2765367 h 2765367"/>
              <a:gd name="connsiteX3" fmla="*/ 0 w 6291714"/>
              <a:gd name="connsiteY3" fmla="*/ 2765367 h 2765367"/>
              <a:gd name="connsiteX4" fmla="*/ 0 w 6291714"/>
              <a:gd name="connsiteY4" fmla="*/ 0 h 276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2765367">
                <a:moveTo>
                  <a:pt x="0" y="0"/>
                </a:moveTo>
                <a:lnTo>
                  <a:pt x="6291714" y="0"/>
                </a:lnTo>
                <a:lnTo>
                  <a:pt x="6291714" y="2765367"/>
                </a:lnTo>
                <a:lnTo>
                  <a:pt x="0" y="27653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dirty="0"/>
              <a:t>Les principales guerres en cours (Russie-Ukraine et Hamas-Israël) sont directement concernées.</a:t>
            </a:r>
          </a:p>
          <a:p>
            <a:pPr marL="0" lvl="0" indent="0" algn="l" defTabSz="1555750">
              <a:lnSpc>
                <a:spcPct val="90000"/>
              </a:lnSpc>
              <a:spcBef>
                <a:spcPct val="0"/>
              </a:spcBef>
              <a:spcAft>
                <a:spcPct val="35000"/>
              </a:spcAft>
              <a:buNone/>
            </a:pPr>
            <a:endParaRPr lang="en-US" sz="3500" kern="1200" dirty="0"/>
          </a:p>
        </p:txBody>
      </p:sp>
    </p:spTree>
    <p:extLst>
      <p:ext uri="{BB962C8B-B14F-4D97-AF65-F5344CB8AC3E}">
        <p14:creationId xmlns:p14="http://schemas.microsoft.com/office/powerpoint/2010/main" val="9833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0039-A6E6-A694-96DF-C7E0B1248A24}"/>
            </a:ext>
          </a:extLst>
        </p:cNvPr>
        <p:cNvGrpSpPr/>
        <p:nvPr/>
      </p:nvGrpSpPr>
      <p:grpSpPr>
        <a:xfrm>
          <a:off x="0" y="0"/>
          <a:ext cx="0" cy="0"/>
          <a:chOff x="0" y="0"/>
          <a:chExt cx="0" cy="0"/>
        </a:xfrm>
      </p:grpSpPr>
      <p:pic>
        <p:nvPicPr>
          <p:cNvPr id="5" name="Picture 4" descr="Nuages sur une route">
            <a:extLst>
              <a:ext uri="{FF2B5EF4-FFF2-40B4-BE49-F238E27FC236}">
                <a16:creationId xmlns:a16="http://schemas.microsoft.com/office/drawing/2014/main" id="{61F4D838-3FDC-8A9D-04EC-0FCDBE0FB86E}"/>
              </a:ext>
            </a:extLst>
          </p:cNvPr>
          <p:cNvPicPr>
            <a:picLocks noChangeAspect="1"/>
          </p:cNvPicPr>
          <p:nvPr/>
        </p:nvPicPr>
        <p:blipFill>
          <a:blip r:embed="rId2"/>
          <a:srcRect l="21610" r="28252" b="-1"/>
          <a:stretch>
            <a:fillRect/>
          </a:stretch>
        </p:blipFill>
        <p:spPr>
          <a:xfrm>
            <a:off x="-1" y="10"/>
            <a:ext cx="3897087" cy="6857990"/>
          </a:xfrm>
          <a:prstGeom prst="rect">
            <a:avLst/>
          </a:prstGeom>
        </p:spPr>
      </p:pic>
      <p:sp>
        <p:nvSpPr>
          <p:cNvPr id="11" name="Titre 1">
            <a:extLst>
              <a:ext uri="{FF2B5EF4-FFF2-40B4-BE49-F238E27FC236}">
                <a16:creationId xmlns:a16="http://schemas.microsoft.com/office/drawing/2014/main" id="{99552884-2F27-F5F4-AB87-DADD3F7ED7FF}"/>
              </a:ext>
            </a:extLst>
          </p:cNvPr>
          <p:cNvSpPr>
            <a:spLocks noGrp="1"/>
          </p:cNvSpPr>
          <p:nvPr>
            <p:ph type="title"/>
          </p:nvPr>
        </p:nvSpPr>
        <p:spPr>
          <a:xfrm>
            <a:off x="4147457" y="446599"/>
            <a:ext cx="7924800" cy="620198"/>
          </a:xfrm>
        </p:spPr>
        <p:txBody>
          <a:bodyPr anchor="t">
            <a:normAutofit fontScale="90000"/>
          </a:bodyPr>
          <a:lstStyle/>
          <a:p>
            <a:r>
              <a:rPr lang="fr-FR" sz="3200" b="1" dirty="0">
                <a:solidFill>
                  <a:schemeClr val="accent2">
                    <a:lumMod val="75000"/>
                  </a:schemeClr>
                </a:solidFill>
              </a:rPr>
              <a:t>Questions d’avenir sur le « Cycle Quésako » 1/3</a:t>
            </a:r>
          </a:p>
        </p:txBody>
      </p:sp>
      <p:sp>
        <p:nvSpPr>
          <p:cNvPr id="14" name="Espace réservé du contenu 2">
            <a:extLst>
              <a:ext uri="{FF2B5EF4-FFF2-40B4-BE49-F238E27FC236}">
                <a16:creationId xmlns:a16="http://schemas.microsoft.com/office/drawing/2014/main" id="{83015BC8-EA94-4BE7-9C5E-A85D1F5E725D}"/>
              </a:ext>
            </a:extLst>
          </p:cNvPr>
          <p:cNvSpPr txBox="1">
            <a:spLocks/>
          </p:cNvSpPr>
          <p:nvPr/>
        </p:nvSpPr>
        <p:spPr>
          <a:xfrm>
            <a:off x="4376056" y="1317171"/>
            <a:ext cx="7141029" cy="50942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Quelle est l’origine de ce phénomène cyclique ?</a:t>
            </a:r>
            <a:br>
              <a:rPr lang="fr-FR" dirty="0"/>
            </a:br>
            <a:r>
              <a:rPr lang="fr-FR" i="1" dirty="0"/>
              <a:t>A ce jour, pas de piste crédible.</a:t>
            </a:r>
            <a:endParaRPr lang="fr-FR" dirty="0"/>
          </a:p>
          <a:p>
            <a:r>
              <a:rPr lang="fr-FR" b="1" dirty="0"/>
              <a:t>L’intensité des guerres est-elle liée à ce phénomène ?</a:t>
            </a:r>
            <a:br>
              <a:rPr lang="fr-FR" b="1" dirty="0"/>
            </a:br>
            <a:r>
              <a:rPr lang="fr-FR" i="1" dirty="0"/>
              <a:t>Probablement quand on voit l’intensité des guerres Ethiopie, Russie-Ukraine et Hamas-Israël durant la dernière phase d’amplification. Les guerres mondiales seraient peut-être favorisées par ce phénomène mais aucun élément quantifiable ne permet de le confirmer aujourd’hui.</a:t>
            </a:r>
            <a:endParaRPr lang="fr-FR" dirty="0"/>
          </a:p>
          <a:p>
            <a:r>
              <a:rPr lang="fr-FR" b="1" dirty="0"/>
              <a:t>Les acteurs « Guerre et Paix » peuvent-ils s’accorder sur le « Cycle Quésako » ?</a:t>
            </a:r>
            <a:br>
              <a:rPr lang="fr-FR" b="1" dirty="0"/>
            </a:br>
            <a:r>
              <a:rPr lang="fr-FR" i="1" dirty="0"/>
              <a:t>Il faudrait d’abord qu’ils soient au courant.</a:t>
            </a:r>
            <a:endParaRPr lang="fr-FR" dirty="0"/>
          </a:p>
        </p:txBody>
      </p:sp>
      <p:sp>
        <p:nvSpPr>
          <p:cNvPr id="15" name="Heptagone 14">
            <a:extLst>
              <a:ext uri="{FF2B5EF4-FFF2-40B4-BE49-F238E27FC236}">
                <a16:creationId xmlns:a16="http://schemas.microsoft.com/office/drawing/2014/main" id="{2E7958E6-82A4-1B7F-1B34-DFADE9D1DE06}"/>
              </a:ext>
            </a:extLst>
          </p:cNvPr>
          <p:cNvSpPr/>
          <p:nvPr/>
        </p:nvSpPr>
        <p:spPr>
          <a:xfrm>
            <a:off x="119743" y="146954"/>
            <a:ext cx="1948543" cy="183968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600" dirty="0"/>
              <a:t>1</a:t>
            </a:r>
          </a:p>
        </p:txBody>
      </p:sp>
    </p:spTree>
    <p:extLst>
      <p:ext uri="{BB962C8B-B14F-4D97-AF65-F5344CB8AC3E}">
        <p14:creationId xmlns:p14="http://schemas.microsoft.com/office/powerpoint/2010/main" val="124569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C6376-B8CA-E2C2-4ABA-1665847884EE}"/>
            </a:ext>
          </a:extLst>
        </p:cNvPr>
        <p:cNvGrpSpPr/>
        <p:nvPr/>
      </p:nvGrpSpPr>
      <p:grpSpPr>
        <a:xfrm>
          <a:off x="0" y="0"/>
          <a:ext cx="0" cy="0"/>
          <a:chOff x="0" y="0"/>
          <a:chExt cx="0" cy="0"/>
        </a:xfrm>
      </p:grpSpPr>
      <p:pic>
        <p:nvPicPr>
          <p:cNvPr id="5" name="Picture 4" descr="Nuages sur une route">
            <a:extLst>
              <a:ext uri="{FF2B5EF4-FFF2-40B4-BE49-F238E27FC236}">
                <a16:creationId xmlns:a16="http://schemas.microsoft.com/office/drawing/2014/main" id="{2A8E4BF3-5AD2-F199-8212-88B09F3CB888}"/>
              </a:ext>
            </a:extLst>
          </p:cNvPr>
          <p:cNvPicPr>
            <a:picLocks noChangeAspect="1"/>
          </p:cNvPicPr>
          <p:nvPr/>
        </p:nvPicPr>
        <p:blipFill>
          <a:blip r:embed="rId2"/>
          <a:srcRect l="21610" r="28252" b="-1"/>
          <a:stretch>
            <a:fillRect/>
          </a:stretch>
        </p:blipFill>
        <p:spPr>
          <a:xfrm>
            <a:off x="-1" y="10"/>
            <a:ext cx="3897087" cy="6857990"/>
          </a:xfrm>
          <a:prstGeom prst="rect">
            <a:avLst/>
          </a:prstGeom>
        </p:spPr>
      </p:pic>
      <p:sp>
        <p:nvSpPr>
          <p:cNvPr id="7" name="Espace réservé du contenu 2">
            <a:extLst>
              <a:ext uri="{FF2B5EF4-FFF2-40B4-BE49-F238E27FC236}">
                <a16:creationId xmlns:a16="http://schemas.microsoft.com/office/drawing/2014/main" id="{9BD7C4CA-828E-ED21-FFF5-28F230C6CBBF}"/>
              </a:ext>
            </a:extLst>
          </p:cNvPr>
          <p:cNvSpPr>
            <a:spLocks noGrp="1"/>
          </p:cNvSpPr>
          <p:nvPr>
            <p:ph idx="1"/>
          </p:nvPr>
        </p:nvSpPr>
        <p:spPr>
          <a:xfrm>
            <a:off x="3973286" y="1480457"/>
            <a:ext cx="7380514" cy="4696506"/>
          </a:xfrm>
        </p:spPr>
        <p:txBody>
          <a:bodyPr>
            <a:normAutofit fontScale="92500" lnSpcReduction="10000"/>
          </a:bodyPr>
          <a:lstStyle/>
          <a:p>
            <a:r>
              <a:rPr lang="fr-FR" sz="2400" b="1" dirty="0"/>
              <a:t>Pourquoi le « Cycle Quésako » a-t-il autant d’influence visible sur les guerres et aussi peu sur la PAIX ?</a:t>
            </a:r>
            <a:br>
              <a:rPr lang="fr-FR" sz="2400" b="1" dirty="0"/>
            </a:br>
            <a:r>
              <a:rPr lang="fr-FR" sz="2400" i="1" dirty="0"/>
              <a:t>Quand une guerre éclate, c’est un besoin impérieux, quand quelqu’un veut la paix, c’est un processus lent et complexe. </a:t>
            </a:r>
            <a:endParaRPr lang="fr-FR" sz="2400" dirty="0"/>
          </a:p>
          <a:p>
            <a:r>
              <a:rPr lang="fr-FR" sz="2400" b="1" dirty="0"/>
              <a:t>Le « Cycle Quésako » favorise-t-il des violences autres que des guerres durant les phases d’amplification ?</a:t>
            </a:r>
            <a:br>
              <a:rPr lang="fr-FR" sz="2400" b="1" dirty="0"/>
            </a:br>
            <a:r>
              <a:rPr lang="fr-FR" sz="2400" i="1" dirty="0"/>
              <a:t>Probablement mais il faudrait faire des études statistiques sur de très longues périodes avec des définitions fiables et comparables.</a:t>
            </a:r>
            <a:endParaRPr lang="fr-FR" sz="2400" dirty="0"/>
          </a:p>
          <a:p>
            <a:r>
              <a:rPr lang="fr-FR" sz="2400" b="1" dirty="0"/>
              <a:t>Sommes-nous les jouets d’un phénomène aujourd’hui inconscient ?</a:t>
            </a:r>
            <a:br>
              <a:rPr lang="fr-FR" sz="2400" b="1" dirty="0"/>
            </a:br>
            <a:r>
              <a:rPr lang="fr-FR" sz="2400" i="1" dirty="0"/>
              <a:t>Oui mais le reconnaître demanderait du temps et d’autres études. La raison se heurte à des préjugés et à l’incrédulité.</a:t>
            </a:r>
            <a:endParaRPr lang="fr-FR" sz="2400" dirty="0"/>
          </a:p>
        </p:txBody>
      </p:sp>
      <p:sp>
        <p:nvSpPr>
          <p:cNvPr id="11" name="Titre 1">
            <a:extLst>
              <a:ext uri="{FF2B5EF4-FFF2-40B4-BE49-F238E27FC236}">
                <a16:creationId xmlns:a16="http://schemas.microsoft.com/office/drawing/2014/main" id="{03F282A6-A84C-5272-C645-7BA9CA951212}"/>
              </a:ext>
            </a:extLst>
          </p:cNvPr>
          <p:cNvSpPr>
            <a:spLocks noGrp="1"/>
          </p:cNvSpPr>
          <p:nvPr>
            <p:ph type="title"/>
          </p:nvPr>
        </p:nvSpPr>
        <p:spPr>
          <a:xfrm>
            <a:off x="4147457" y="446599"/>
            <a:ext cx="7924800" cy="620198"/>
          </a:xfrm>
        </p:spPr>
        <p:txBody>
          <a:bodyPr anchor="t">
            <a:normAutofit fontScale="90000"/>
          </a:bodyPr>
          <a:lstStyle/>
          <a:p>
            <a:r>
              <a:rPr lang="fr-FR" sz="3200" b="1" dirty="0">
                <a:solidFill>
                  <a:schemeClr val="accent2">
                    <a:lumMod val="75000"/>
                  </a:schemeClr>
                </a:solidFill>
              </a:rPr>
              <a:t>Questions d’avenir sur le « Cycle Quésako » 2/3</a:t>
            </a:r>
          </a:p>
        </p:txBody>
      </p:sp>
      <p:sp>
        <p:nvSpPr>
          <p:cNvPr id="2" name="Heptagone 1">
            <a:extLst>
              <a:ext uri="{FF2B5EF4-FFF2-40B4-BE49-F238E27FC236}">
                <a16:creationId xmlns:a16="http://schemas.microsoft.com/office/drawing/2014/main" id="{578EEEE9-4097-D01B-637C-7625FAE8F26B}"/>
              </a:ext>
            </a:extLst>
          </p:cNvPr>
          <p:cNvSpPr/>
          <p:nvPr/>
        </p:nvSpPr>
        <p:spPr>
          <a:xfrm>
            <a:off x="1308463" y="1417864"/>
            <a:ext cx="1948543" cy="183968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600" dirty="0"/>
              <a:t>2</a:t>
            </a:r>
          </a:p>
        </p:txBody>
      </p:sp>
    </p:spTree>
    <p:extLst>
      <p:ext uri="{BB962C8B-B14F-4D97-AF65-F5344CB8AC3E}">
        <p14:creationId xmlns:p14="http://schemas.microsoft.com/office/powerpoint/2010/main" val="532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19C39-E569-FB10-C6F6-B2B414C1EC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38207B-F9AB-B912-C76E-883D684659F5}"/>
              </a:ext>
            </a:extLst>
          </p:cNvPr>
          <p:cNvSpPr>
            <a:spLocks noGrp="1"/>
          </p:cNvSpPr>
          <p:nvPr>
            <p:ph type="title"/>
          </p:nvPr>
        </p:nvSpPr>
        <p:spPr>
          <a:xfrm>
            <a:off x="4147457" y="446599"/>
            <a:ext cx="7924800" cy="620198"/>
          </a:xfrm>
        </p:spPr>
        <p:txBody>
          <a:bodyPr anchor="t">
            <a:normAutofit fontScale="90000"/>
          </a:bodyPr>
          <a:lstStyle/>
          <a:p>
            <a:r>
              <a:rPr lang="fr-FR" sz="3200" b="1" dirty="0">
                <a:solidFill>
                  <a:schemeClr val="accent2">
                    <a:lumMod val="75000"/>
                  </a:schemeClr>
                </a:solidFill>
              </a:rPr>
              <a:t>Questions d’avenir sur le « Cycle Quésako » 3/3</a:t>
            </a:r>
          </a:p>
        </p:txBody>
      </p:sp>
      <p:pic>
        <p:nvPicPr>
          <p:cNvPr id="5" name="Picture 4" descr="Nuages sur une route">
            <a:extLst>
              <a:ext uri="{FF2B5EF4-FFF2-40B4-BE49-F238E27FC236}">
                <a16:creationId xmlns:a16="http://schemas.microsoft.com/office/drawing/2014/main" id="{09012513-A53C-4CC5-9C7F-52D7719F0D6D}"/>
              </a:ext>
            </a:extLst>
          </p:cNvPr>
          <p:cNvPicPr>
            <a:picLocks noChangeAspect="1"/>
          </p:cNvPicPr>
          <p:nvPr/>
        </p:nvPicPr>
        <p:blipFill>
          <a:blip r:embed="rId2"/>
          <a:srcRect l="21610" r="28252" b="-1"/>
          <a:stretch>
            <a:fillRect/>
          </a:stretch>
        </p:blipFill>
        <p:spPr>
          <a:xfrm>
            <a:off x="-1" y="10"/>
            <a:ext cx="3897087" cy="6857990"/>
          </a:xfrm>
          <a:prstGeom prst="rect">
            <a:avLst/>
          </a:prstGeom>
        </p:spPr>
      </p:pic>
      <p:sp>
        <p:nvSpPr>
          <p:cNvPr id="6" name="Espace réservé du contenu 2">
            <a:extLst>
              <a:ext uri="{FF2B5EF4-FFF2-40B4-BE49-F238E27FC236}">
                <a16:creationId xmlns:a16="http://schemas.microsoft.com/office/drawing/2014/main" id="{5EABCFB6-52CB-9DFE-5802-67CBE3A8A74B}"/>
              </a:ext>
            </a:extLst>
          </p:cNvPr>
          <p:cNvSpPr txBox="1">
            <a:spLocks/>
          </p:cNvSpPr>
          <p:nvPr/>
        </p:nvSpPr>
        <p:spPr>
          <a:xfrm>
            <a:off x="4147456" y="1197429"/>
            <a:ext cx="7271659" cy="5301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a:t>Cela aurait-il une influence que de reconnaître officiellement le « Cycle Quésako » ?</a:t>
            </a:r>
            <a:br>
              <a:rPr lang="fr-FR" sz="2400" b="1" dirty="0"/>
            </a:br>
            <a:r>
              <a:rPr lang="fr-FR" sz="2400" i="1" dirty="0"/>
              <a:t>Certainement, mais ce ne sera le cas que lorsque ce sera reconnu comme une vérité incontournable. Les dirigeants nous réserveront certainement des surprises pour s’en dédouaner.</a:t>
            </a:r>
            <a:endParaRPr lang="fr-FR" sz="2400" dirty="0"/>
          </a:p>
          <a:p>
            <a:r>
              <a:rPr lang="fr-FR" sz="2400" b="1" dirty="0"/>
              <a:t>Est-ce que cela change quelque chose à la défense militaire d’un pays ?</a:t>
            </a:r>
            <a:br>
              <a:rPr lang="fr-FR" sz="2400" b="1" dirty="0"/>
            </a:br>
            <a:r>
              <a:rPr lang="fr-FR" sz="2400" i="1" dirty="0"/>
              <a:t>Pour le moment NON, mais cela pourrait favoriser l’aspect défensif de l’institution militaire.</a:t>
            </a:r>
            <a:endParaRPr lang="fr-FR" sz="2400" dirty="0"/>
          </a:p>
          <a:p>
            <a:r>
              <a:rPr lang="fr-FR" sz="2400" b="1" dirty="0"/>
              <a:t>Comment mettre fin à une guerre pour laquelle l’effet « Quésako » est reconnu ?</a:t>
            </a:r>
            <a:br>
              <a:rPr lang="fr-FR" sz="2400" dirty="0"/>
            </a:br>
            <a:r>
              <a:rPr lang="fr-FR" sz="2400" i="1" dirty="0"/>
              <a:t>A ce stade, nous savons agir sur les autres causes que celle du « Cycle Quésako » (voir la partie modélisation).</a:t>
            </a:r>
            <a:endParaRPr lang="fr-FR" sz="2400" dirty="0"/>
          </a:p>
        </p:txBody>
      </p:sp>
      <p:sp>
        <p:nvSpPr>
          <p:cNvPr id="8" name="Heptagone 7">
            <a:extLst>
              <a:ext uri="{FF2B5EF4-FFF2-40B4-BE49-F238E27FC236}">
                <a16:creationId xmlns:a16="http://schemas.microsoft.com/office/drawing/2014/main" id="{4F4AAA3D-4A2C-99C8-37BD-BB55E2022F84}"/>
              </a:ext>
            </a:extLst>
          </p:cNvPr>
          <p:cNvSpPr/>
          <p:nvPr/>
        </p:nvSpPr>
        <p:spPr>
          <a:xfrm>
            <a:off x="1777093" y="2686594"/>
            <a:ext cx="1948543" cy="183968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600" dirty="0"/>
              <a:t>3</a:t>
            </a:r>
          </a:p>
        </p:txBody>
      </p:sp>
    </p:spTree>
    <p:extLst>
      <p:ext uri="{BB962C8B-B14F-4D97-AF65-F5344CB8AC3E}">
        <p14:creationId xmlns:p14="http://schemas.microsoft.com/office/powerpoint/2010/main" val="29980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9E792B1-F7A2-1807-8C3C-8FDF54694E47}"/>
              </a:ext>
            </a:extLst>
          </p:cNvPr>
          <p:cNvSpPr>
            <a:spLocks noGrp="1"/>
          </p:cNvSpPr>
          <p:nvPr>
            <p:ph type="title"/>
          </p:nvPr>
        </p:nvSpPr>
        <p:spPr>
          <a:xfrm>
            <a:off x="1171074" y="1396686"/>
            <a:ext cx="3240506" cy="4064628"/>
          </a:xfrm>
        </p:spPr>
        <p:txBody>
          <a:bodyPr>
            <a:normAutofit/>
          </a:bodyPr>
          <a:lstStyle/>
          <a:p>
            <a:r>
              <a:rPr lang="fr-FR" dirty="0">
                <a:solidFill>
                  <a:srgbClr val="FFFFFF"/>
                </a:solidFill>
              </a:rPr>
              <a:t>Quand s’arrêtera la guerre Russie-Ukraine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9521285-F5B8-E5AB-2216-3025C793F9F3}"/>
              </a:ext>
            </a:extLst>
          </p:cNvPr>
          <p:cNvSpPr>
            <a:spLocks noGrp="1"/>
          </p:cNvSpPr>
          <p:nvPr>
            <p:ph idx="1"/>
          </p:nvPr>
        </p:nvSpPr>
        <p:spPr>
          <a:xfrm>
            <a:off x="5370153" y="1396686"/>
            <a:ext cx="6419076" cy="4438057"/>
          </a:xfrm>
        </p:spPr>
        <p:txBody>
          <a:bodyPr>
            <a:noAutofit/>
          </a:bodyPr>
          <a:lstStyle/>
          <a:p>
            <a:r>
              <a:rPr lang="fr-FR" dirty="0"/>
              <a:t>Europe : la fin des 2 guerres mondiales a eu lieu dans la seconde moitié de la phase d’atténuation qui a suivi</a:t>
            </a:r>
            <a:br>
              <a:rPr lang="fr-FR" dirty="0"/>
            </a:br>
            <a:r>
              <a:rPr lang="fr-FR" dirty="0">
                <a:sym typeface="Wingdings" panose="05000000000000000000" pitchFamily="2" charset="2"/>
              </a:rPr>
              <a:t> Si c’est similaire, ce serait en 2027-2028, au moins pour un armistice.</a:t>
            </a:r>
          </a:p>
          <a:p>
            <a:r>
              <a:rPr lang="fr-FR" dirty="0">
                <a:sym typeface="Wingdings" panose="05000000000000000000" pitchFamily="2" charset="2"/>
              </a:rPr>
              <a:t>Une fin des combats n’est pas la Paix.</a:t>
            </a:r>
          </a:p>
          <a:p>
            <a:r>
              <a:rPr lang="fr-FR" dirty="0">
                <a:sym typeface="Wingdings" panose="05000000000000000000" pitchFamily="2" charset="2"/>
              </a:rPr>
              <a:t>Toute l’architecture et les organismes de sécurité européens devront être repensés à commencer par l’OSCE (Organisation de Sécurité et Coopération en Europe)</a:t>
            </a:r>
          </a:p>
        </p:txBody>
      </p:sp>
    </p:spTree>
    <p:extLst>
      <p:ext uri="{BB962C8B-B14F-4D97-AF65-F5344CB8AC3E}">
        <p14:creationId xmlns:p14="http://schemas.microsoft.com/office/powerpoint/2010/main" val="29909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DF734D8-580E-8074-19EA-5A58C3E635C9}"/>
              </a:ext>
            </a:extLst>
          </p:cNvPr>
          <p:cNvSpPr>
            <a:spLocks noGrp="1"/>
          </p:cNvSpPr>
          <p:nvPr>
            <p:ph type="title"/>
          </p:nvPr>
        </p:nvSpPr>
        <p:spPr>
          <a:xfrm>
            <a:off x="1171074" y="1396686"/>
            <a:ext cx="3240506" cy="4064628"/>
          </a:xfrm>
        </p:spPr>
        <p:txBody>
          <a:bodyPr>
            <a:normAutofit/>
          </a:bodyPr>
          <a:lstStyle/>
          <a:p>
            <a:r>
              <a:rPr lang="fr-FR" dirty="0">
                <a:solidFill>
                  <a:srgbClr val="FFFFFF"/>
                </a:solidFill>
              </a:rPr>
              <a:t>Fin des guerres israéliennes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B0EA2F9E-29E5-7546-845D-80B7C0746952}"/>
              </a:ext>
            </a:extLst>
          </p:cNvPr>
          <p:cNvSpPr>
            <a:spLocks noGrp="1"/>
          </p:cNvSpPr>
          <p:nvPr>
            <p:ph idx="1"/>
          </p:nvPr>
        </p:nvSpPr>
        <p:spPr>
          <a:xfrm>
            <a:off x="5203371" y="1119030"/>
            <a:ext cx="6792686" cy="5586570"/>
          </a:xfrm>
        </p:spPr>
        <p:txBody>
          <a:bodyPr>
            <a:normAutofit lnSpcReduction="10000"/>
          </a:bodyPr>
          <a:lstStyle/>
          <a:p>
            <a:r>
              <a:rPr lang="fr-FR" dirty="0"/>
              <a:t>Les initiatives de paix précédentes ont abouti dans la seconde partie de la phase d’atténuation qui a suivi</a:t>
            </a:r>
            <a:br>
              <a:rPr lang="fr-FR" dirty="0"/>
            </a:br>
            <a:r>
              <a:rPr lang="fr-FR" dirty="0">
                <a:sym typeface="Wingdings" panose="05000000000000000000" pitchFamily="2" charset="2"/>
              </a:rPr>
              <a:t> Si c’est similaire, ce serait en 2027-2028.</a:t>
            </a:r>
            <a:endParaRPr lang="fr-FR" dirty="0"/>
          </a:p>
          <a:p>
            <a:r>
              <a:rPr lang="fr-FR" dirty="0"/>
              <a:t>Ces guerres sont les plus longues et les plus meurtrières du conflit israélo-arabe.</a:t>
            </a:r>
          </a:p>
          <a:p>
            <a:r>
              <a:rPr lang="fr-FR" dirty="0"/>
              <a:t>Cessez-le-feu partiels en 2025, non respectés </a:t>
            </a:r>
          </a:p>
          <a:p>
            <a:r>
              <a:rPr lang="fr-FR" dirty="0"/>
              <a:t>A partir de 2026-2027 pourrait se dessiner les grandes lignes d’une solution. </a:t>
            </a:r>
          </a:p>
          <a:p>
            <a:r>
              <a:rPr lang="fr-FR" dirty="0"/>
              <a:t>Il faudra au moins 20 ans pour effacer les séquelles de ces guerres</a:t>
            </a:r>
          </a:p>
        </p:txBody>
      </p:sp>
    </p:spTree>
    <p:extLst>
      <p:ext uri="{BB962C8B-B14F-4D97-AF65-F5344CB8AC3E}">
        <p14:creationId xmlns:p14="http://schemas.microsoft.com/office/powerpoint/2010/main" val="5410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6D56947-19E5-A6FE-A916-ADCFA0A0B6F7}"/>
              </a:ext>
            </a:extLst>
          </p:cNvPr>
          <p:cNvSpPr>
            <a:spLocks noGrp="1"/>
          </p:cNvSpPr>
          <p:nvPr>
            <p:ph type="title"/>
          </p:nvPr>
        </p:nvSpPr>
        <p:spPr>
          <a:xfrm>
            <a:off x="686834" y="1153572"/>
            <a:ext cx="3200400" cy="4461163"/>
          </a:xfrm>
        </p:spPr>
        <p:txBody>
          <a:bodyPr>
            <a:normAutofit/>
          </a:bodyPr>
          <a:lstStyle/>
          <a:p>
            <a:r>
              <a:rPr lang="fr-FR" sz="3400">
                <a:solidFill>
                  <a:srgbClr val="FFFFFF"/>
                </a:solidFill>
              </a:rPr>
              <a:t>La reconnaissance du « Cycle Quésako » peut-elle favoriser la fin des guerres en cours?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B98EC61D-5A17-5133-3E09-DF05363FE594}"/>
              </a:ext>
            </a:extLst>
          </p:cNvPr>
          <p:cNvSpPr>
            <a:spLocks noGrp="1"/>
          </p:cNvSpPr>
          <p:nvPr>
            <p:ph idx="1"/>
          </p:nvPr>
        </p:nvSpPr>
        <p:spPr>
          <a:xfrm>
            <a:off x="4447308" y="591344"/>
            <a:ext cx="6906491" cy="5585619"/>
          </a:xfrm>
        </p:spPr>
        <p:txBody>
          <a:bodyPr anchor="ctr">
            <a:normAutofit/>
          </a:bodyPr>
          <a:lstStyle/>
          <a:p>
            <a:r>
              <a:rPr lang="fr-FR" dirty="0"/>
              <a:t>Apprendre que certaines guerres sont menées à cause de l’influence du « Cycle Quésako » peut avoir un effet imprévisible.</a:t>
            </a:r>
          </a:p>
          <a:p>
            <a:r>
              <a:rPr lang="fr-FR" dirty="0"/>
              <a:t>Quel serait l’effet sur Israël de la reconnaissance officielle et démontrée du « Cycle Quésako » ? </a:t>
            </a:r>
            <a:r>
              <a:rPr lang="fr-FR" i="1" dirty="0"/>
              <a:t>Probablement un élément les amenant à prendre conscience de la guerre qu’ils mènent. </a:t>
            </a:r>
            <a:endParaRPr lang="fr-FR" dirty="0"/>
          </a:p>
          <a:p>
            <a:r>
              <a:rPr lang="fr-FR" dirty="0"/>
              <a:t>Les dirigeants sont-ils capables de mener une réflexion crédible sur ce sujet ?</a:t>
            </a:r>
            <a:br>
              <a:rPr lang="fr-FR" dirty="0"/>
            </a:br>
            <a:r>
              <a:rPr lang="fr-FR" i="1" dirty="0"/>
              <a:t>Joker!</a:t>
            </a:r>
          </a:p>
          <a:p>
            <a:r>
              <a:rPr lang="fr-FR" dirty="0"/>
              <a:t>Il n’y a que ceux qui ne font rien qui ne vont nulle part.</a:t>
            </a:r>
          </a:p>
          <a:p>
            <a:endParaRPr lang="fr-FR" dirty="0"/>
          </a:p>
          <a:p>
            <a:pPr marL="0" indent="0">
              <a:buNone/>
            </a:pPr>
            <a:endParaRPr lang="fr-FR" dirty="0"/>
          </a:p>
        </p:txBody>
      </p:sp>
    </p:spTree>
    <p:extLst>
      <p:ext uri="{BB962C8B-B14F-4D97-AF65-F5344CB8AC3E}">
        <p14:creationId xmlns:p14="http://schemas.microsoft.com/office/powerpoint/2010/main" val="39691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990C-AB41-F627-2D9F-AC24BEABB91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5E09C4-C04D-CD9F-C280-21B9F5ABE9EC}"/>
              </a:ext>
            </a:extLst>
          </p:cNvPr>
          <p:cNvSpPr>
            <a:spLocks noGrp="1"/>
          </p:cNvSpPr>
          <p:nvPr>
            <p:ph type="title"/>
          </p:nvPr>
        </p:nvSpPr>
        <p:spPr>
          <a:xfrm>
            <a:off x="960120" y="1661568"/>
            <a:ext cx="10515600" cy="4598761"/>
          </a:xfrm>
        </p:spPr>
        <p:txBody>
          <a:bodyPr>
            <a:normAutofit/>
          </a:bodyPr>
          <a:lstStyle/>
          <a:p>
            <a:pPr algn="ctr"/>
            <a:r>
              <a:rPr lang="fr-FR" b="1" dirty="0"/>
              <a:t>Si les guerres étaient réparties aléatoirement, il y aurait autant de guerres qui se déclenchent durant les phases d’amplification que durant les phases d’atténuation.</a:t>
            </a:r>
            <a:br>
              <a:rPr lang="fr-FR" b="1" dirty="0"/>
            </a:br>
            <a:endParaRPr lang="fr-FR" b="1" dirty="0"/>
          </a:p>
        </p:txBody>
      </p:sp>
    </p:spTree>
    <p:extLst>
      <p:ext uri="{BB962C8B-B14F-4D97-AF65-F5344CB8AC3E}">
        <p14:creationId xmlns:p14="http://schemas.microsoft.com/office/powerpoint/2010/main" val="518041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431B1E0-8BBA-D8BF-7E9E-63B36A13AE8E}"/>
              </a:ext>
            </a:extLst>
          </p:cNvPr>
          <p:cNvSpPr>
            <a:spLocks noGrp="1"/>
          </p:cNvSpPr>
          <p:nvPr>
            <p:ph type="title"/>
          </p:nvPr>
        </p:nvSpPr>
        <p:spPr>
          <a:xfrm>
            <a:off x="478972" y="640823"/>
            <a:ext cx="3574688" cy="5583148"/>
          </a:xfrm>
        </p:spPr>
        <p:txBody>
          <a:bodyPr anchor="ctr">
            <a:normAutofit/>
          </a:bodyPr>
          <a:lstStyle/>
          <a:p>
            <a:r>
              <a:rPr lang="fr-FR" sz="5400" dirty="0"/>
              <a:t>Quel avenir pour le « Cycle Quésako »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necteur droit 3">
            <a:extLst>
              <a:ext uri="{FF2B5EF4-FFF2-40B4-BE49-F238E27FC236}">
                <a16:creationId xmlns:a16="http://schemas.microsoft.com/office/drawing/2014/main" id="{5FDFDAE5-2854-2C9F-49AA-A7465DD0DEE1}"/>
              </a:ext>
            </a:extLst>
          </p:cNvPr>
          <p:cNvSpPr/>
          <p:nvPr/>
        </p:nvSpPr>
        <p:spPr>
          <a:xfrm>
            <a:off x="4648018" y="643525"/>
            <a:ext cx="690051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6" name="Forme libre : forme 5">
            <a:extLst>
              <a:ext uri="{FF2B5EF4-FFF2-40B4-BE49-F238E27FC236}">
                <a16:creationId xmlns:a16="http://schemas.microsoft.com/office/drawing/2014/main" id="{A71C029D-4A54-20B9-B6CA-7FA5519E6F84}"/>
              </a:ext>
            </a:extLst>
          </p:cNvPr>
          <p:cNvSpPr/>
          <p:nvPr/>
        </p:nvSpPr>
        <p:spPr>
          <a:xfrm>
            <a:off x="4648018" y="643525"/>
            <a:ext cx="6900512" cy="1843578"/>
          </a:xfrm>
          <a:custGeom>
            <a:avLst/>
            <a:gdLst>
              <a:gd name="connsiteX0" fmla="*/ 0 w 6900512"/>
              <a:gd name="connsiteY0" fmla="*/ 0 h 1843578"/>
              <a:gd name="connsiteX1" fmla="*/ 6900512 w 6900512"/>
              <a:gd name="connsiteY1" fmla="*/ 0 h 1843578"/>
              <a:gd name="connsiteX2" fmla="*/ 6900512 w 6900512"/>
              <a:gd name="connsiteY2" fmla="*/ 1843578 h 1843578"/>
              <a:gd name="connsiteX3" fmla="*/ 0 w 6900512"/>
              <a:gd name="connsiteY3" fmla="*/ 1843578 h 1843578"/>
              <a:gd name="connsiteX4" fmla="*/ 0 w 6900512"/>
              <a:gd name="connsiteY4" fmla="*/ 0 h 184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843578">
                <a:moveTo>
                  <a:pt x="0" y="0"/>
                </a:moveTo>
                <a:lnTo>
                  <a:pt x="6900512" y="0"/>
                </a:lnTo>
                <a:lnTo>
                  <a:pt x="6900512" y="1843578"/>
                </a:lnTo>
                <a:lnTo>
                  <a:pt x="0" y="1843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r-FR" sz="2900" kern="1200" dirty="0"/>
              <a:t>Il faudrait poursuivre la recherche avec une équipe pluridisciplinaire.</a:t>
            </a:r>
            <a:endParaRPr lang="en-US" sz="2900" kern="1200" dirty="0"/>
          </a:p>
        </p:txBody>
      </p:sp>
      <p:sp>
        <p:nvSpPr>
          <p:cNvPr id="7" name="Connecteur droit 6">
            <a:extLst>
              <a:ext uri="{FF2B5EF4-FFF2-40B4-BE49-F238E27FC236}">
                <a16:creationId xmlns:a16="http://schemas.microsoft.com/office/drawing/2014/main" id="{E7E9EDDC-A09D-02A6-4D53-6B56711B7F40}"/>
              </a:ext>
            </a:extLst>
          </p:cNvPr>
          <p:cNvSpPr/>
          <p:nvPr/>
        </p:nvSpPr>
        <p:spPr>
          <a:xfrm>
            <a:off x="4648018" y="2487103"/>
            <a:ext cx="6900512" cy="0"/>
          </a:xfrm>
          <a:prstGeom prst="line">
            <a:avLst/>
          </a:prstGeom>
        </p:spPr>
        <p:style>
          <a:lnRef idx="2">
            <a:schemeClr val="accent2">
              <a:hueOff val="3221807"/>
              <a:satOff val="-9246"/>
              <a:lumOff val="-14805"/>
              <a:alphaOff val="0"/>
            </a:schemeClr>
          </a:lnRef>
          <a:fillRef idx="1">
            <a:schemeClr val="accent2">
              <a:hueOff val="3221807"/>
              <a:satOff val="-9246"/>
              <a:lumOff val="-14805"/>
              <a:alphaOff val="0"/>
            </a:schemeClr>
          </a:fillRef>
          <a:effectRef idx="0">
            <a:schemeClr val="accent2">
              <a:hueOff val="3221807"/>
              <a:satOff val="-9246"/>
              <a:lumOff val="-14805"/>
              <a:alphaOff val="0"/>
            </a:schemeClr>
          </a:effectRef>
          <a:fontRef idx="minor">
            <a:schemeClr val="lt1"/>
          </a:fontRef>
        </p:style>
        <p:txBody>
          <a:bodyPr/>
          <a:lstStyle/>
          <a:p>
            <a:endParaRPr lang="fr-FR"/>
          </a:p>
        </p:txBody>
      </p:sp>
      <p:sp>
        <p:nvSpPr>
          <p:cNvPr id="8" name="Forme libre : forme 7">
            <a:extLst>
              <a:ext uri="{FF2B5EF4-FFF2-40B4-BE49-F238E27FC236}">
                <a16:creationId xmlns:a16="http://schemas.microsoft.com/office/drawing/2014/main" id="{AE0F4A15-0371-E862-9C65-4CB842D74469}"/>
              </a:ext>
            </a:extLst>
          </p:cNvPr>
          <p:cNvSpPr/>
          <p:nvPr/>
        </p:nvSpPr>
        <p:spPr>
          <a:xfrm>
            <a:off x="4648018" y="2487103"/>
            <a:ext cx="6900512" cy="1843578"/>
          </a:xfrm>
          <a:custGeom>
            <a:avLst/>
            <a:gdLst>
              <a:gd name="connsiteX0" fmla="*/ 0 w 6900512"/>
              <a:gd name="connsiteY0" fmla="*/ 0 h 1843578"/>
              <a:gd name="connsiteX1" fmla="*/ 6900512 w 6900512"/>
              <a:gd name="connsiteY1" fmla="*/ 0 h 1843578"/>
              <a:gd name="connsiteX2" fmla="*/ 6900512 w 6900512"/>
              <a:gd name="connsiteY2" fmla="*/ 1843578 h 1843578"/>
              <a:gd name="connsiteX3" fmla="*/ 0 w 6900512"/>
              <a:gd name="connsiteY3" fmla="*/ 1843578 h 1843578"/>
              <a:gd name="connsiteX4" fmla="*/ 0 w 6900512"/>
              <a:gd name="connsiteY4" fmla="*/ 0 h 184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843578">
                <a:moveTo>
                  <a:pt x="0" y="0"/>
                </a:moveTo>
                <a:lnTo>
                  <a:pt x="6900512" y="0"/>
                </a:lnTo>
                <a:lnTo>
                  <a:pt x="6900512" y="1843578"/>
                </a:lnTo>
                <a:lnTo>
                  <a:pt x="0" y="1843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r-FR" sz="2900" kern="1200" dirty="0"/>
              <a:t>Si les bases ont été définies, il reste de nombreuses pistes à explorer.</a:t>
            </a:r>
            <a:endParaRPr lang="en-US" sz="2900" kern="1200" dirty="0"/>
          </a:p>
        </p:txBody>
      </p:sp>
      <p:sp>
        <p:nvSpPr>
          <p:cNvPr id="10" name="Connecteur droit 9">
            <a:extLst>
              <a:ext uri="{FF2B5EF4-FFF2-40B4-BE49-F238E27FC236}">
                <a16:creationId xmlns:a16="http://schemas.microsoft.com/office/drawing/2014/main" id="{A06D75B5-6622-A12D-F703-BE9E30302D1D}"/>
              </a:ext>
            </a:extLst>
          </p:cNvPr>
          <p:cNvSpPr/>
          <p:nvPr/>
        </p:nvSpPr>
        <p:spPr>
          <a:xfrm>
            <a:off x="4648018" y="4330681"/>
            <a:ext cx="6900512" cy="0"/>
          </a:xfrm>
          <a:prstGeom prst="line">
            <a:avLst/>
          </a:prstGeom>
        </p:spPr>
        <p:style>
          <a:lnRef idx="2">
            <a:schemeClr val="accent2">
              <a:hueOff val="6443614"/>
              <a:satOff val="-18493"/>
              <a:lumOff val="-29609"/>
              <a:alphaOff val="0"/>
            </a:schemeClr>
          </a:lnRef>
          <a:fillRef idx="1">
            <a:schemeClr val="accent2">
              <a:hueOff val="6443614"/>
              <a:satOff val="-18493"/>
              <a:lumOff val="-29609"/>
              <a:alphaOff val="0"/>
            </a:schemeClr>
          </a:fillRef>
          <a:effectRef idx="0">
            <a:schemeClr val="accent2">
              <a:hueOff val="6443614"/>
              <a:satOff val="-18493"/>
              <a:lumOff val="-29609"/>
              <a:alphaOff val="0"/>
            </a:schemeClr>
          </a:effectRef>
          <a:fontRef idx="minor">
            <a:schemeClr val="lt1"/>
          </a:fontRef>
        </p:style>
        <p:txBody>
          <a:bodyPr/>
          <a:lstStyle/>
          <a:p>
            <a:endParaRPr lang="fr-FR"/>
          </a:p>
        </p:txBody>
      </p:sp>
      <p:sp>
        <p:nvSpPr>
          <p:cNvPr id="12" name="Forme libre : forme 11">
            <a:extLst>
              <a:ext uri="{FF2B5EF4-FFF2-40B4-BE49-F238E27FC236}">
                <a16:creationId xmlns:a16="http://schemas.microsoft.com/office/drawing/2014/main" id="{CE5BEDC3-131B-ED00-AF0B-1ACB3EEF5AE6}"/>
              </a:ext>
            </a:extLst>
          </p:cNvPr>
          <p:cNvSpPr/>
          <p:nvPr/>
        </p:nvSpPr>
        <p:spPr>
          <a:xfrm>
            <a:off x="4648018" y="4330681"/>
            <a:ext cx="6900512" cy="1843578"/>
          </a:xfrm>
          <a:custGeom>
            <a:avLst/>
            <a:gdLst>
              <a:gd name="connsiteX0" fmla="*/ 0 w 6900512"/>
              <a:gd name="connsiteY0" fmla="*/ 0 h 1843578"/>
              <a:gd name="connsiteX1" fmla="*/ 6900512 w 6900512"/>
              <a:gd name="connsiteY1" fmla="*/ 0 h 1843578"/>
              <a:gd name="connsiteX2" fmla="*/ 6900512 w 6900512"/>
              <a:gd name="connsiteY2" fmla="*/ 1843578 h 1843578"/>
              <a:gd name="connsiteX3" fmla="*/ 0 w 6900512"/>
              <a:gd name="connsiteY3" fmla="*/ 1843578 h 1843578"/>
              <a:gd name="connsiteX4" fmla="*/ 0 w 6900512"/>
              <a:gd name="connsiteY4" fmla="*/ 0 h 184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843578">
                <a:moveTo>
                  <a:pt x="0" y="0"/>
                </a:moveTo>
                <a:lnTo>
                  <a:pt x="6900512" y="0"/>
                </a:lnTo>
                <a:lnTo>
                  <a:pt x="6900512" y="1843578"/>
                </a:lnTo>
                <a:lnTo>
                  <a:pt x="0" y="1843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r-FR" sz="2900" kern="1200" dirty="0"/>
              <a:t>La difficulté à court terme est  d’intégrer ce qui a été découvert dans le système existant d’enseignement et de recherche. </a:t>
            </a:r>
            <a:endParaRPr lang="en-US" sz="2900" kern="1200" dirty="0"/>
          </a:p>
        </p:txBody>
      </p:sp>
    </p:spTree>
    <p:extLst>
      <p:ext uri="{BB962C8B-B14F-4D97-AF65-F5344CB8AC3E}">
        <p14:creationId xmlns:p14="http://schemas.microsoft.com/office/powerpoint/2010/main" val="25342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7565-32C2-B818-DB08-878C710996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499079-0128-7065-E75F-051494CAB787}"/>
              </a:ext>
            </a:extLst>
          </p:cNvPr>
          <p:cNvSpPr>
            <a:spLocks noGrp="1"/>
          </p:cNvSpPr>
          <p:nvPr>
            <p:ph type="title"/>
          </p:nvPr>
        </p:nvSpPr>
        <p:spPr>
          <a:xfrm>
            <a:off x="478972" y="640823"/>
            <a:ext cx="3574688" cy="5583148"/>
          </a:xfrm>
        </p:spPr>
        <p:txBody>
          <a:bodyPr anchor="ctr">
            <a:normAutofit/>
          </a:bodyPr>
          <a:lstStyle/>
          <a:p>
            <a:r>
              <a:rPr lang="fr-FR" sz="5400" dirty="0"/>
              <a:t>Pour en savoir plus ?</a:t>
            </a:r>
          </a:p>
        </p:txBody>
      </p:sp>
      <p:sp>
        <p:nvSpPr>
          <p:cNvPr id="4" name="Connecteur droit 3">
            <a:extLst>
              <a:ext uri="{FF2B5EF4-FFF2-40B4-BE49-F238E27FC236}">
                <a16:creationId xmlns:a16="http://schemas.microsoft.com/office/drawing/2014/main" id="{9335DF99-1777-4D68-E406-429B15355459}"/>
              </a:ext>
            </a:extLst>
          </p:cNvPr>
          <p:cNvSpPr/>
          <p:nvPr/>
        </p:nvSpPr>
        <p:spPr>
          <a:xfrm>
            <a:off x="4648018" y="643525"/>
            <a:ext cx="690051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6" name="Forme libre : forme 5">
            <a:extLst>
              <a:ext uri="{FF2B5EF4-FFF2-40B4-BE49-F238E27FC236}">
                <a16:creationId xmlns:a16="http://schemas.microsoft.com/office/drawing/2014/main" id="{D8C416BD-30C6-BB0D-4132-6470D3D176AF}"/>
              </a:ext>
            </a:extLst>
          </p:cNvPr>
          <p:cNvSpPr/>
          <p:nvPr/>
        </p:nvSpPr>
        <p:spPr>
          <a:xfrm>
            <a:off x="4648018" y="643525"/>
            <a:ext cx="6900512" cy="1843578"/>
          </a:xfrm>
          <a:custGeom>
            <a:avLst/>
            <a:gdLst>
              <a:gd name="connsiteX0" fmla="*/ 0 w 6900512"/>
              <a:gd name="connsiteY0" fmla="*/ 0 h 1843578"/>
              <a:gd name="connsiteX1" fmla="*/ 6900512 w 6900512"/>
              <a:gd name="connsiteY1" fmla="*/ 0 h 1843578"/>
              <a:gd name="connsiteX2" fmla="*/ 6900512 w 6900512"/>
              <a:gd name="connsiteY2" fmla="*/ 1843578 h 1843578"/>
              <a:gd name="connsiteX3" fmla="*/ 0 w 6900512"/>
              <a:gd name="connsiteY3" fmla="*/ 1843578 h 1843578"/>
              <a:gd name="connsiteX4" fmla="*/ 0 w 6900512"/>
              <a:gd name="connsiteY4" fmla="*/ 0 h 184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843578">
                <a:moveTo>
                  <a:pt x="0" y="0"/>
                </a:moveTo>
                <a:lnTo>
                  <a:pt x="6900512" y="0"/>
                </a:lnTo>
                <a:lnTo>
                  <a:pt x="6900512" y="1843578"/>
                </a:lnTo>
                <a:lnTo>
                  <a:pt x="0" y="1843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r-FR" sz="2900" kern="1200" dirty="0"/>
              <a:t>Se référer au livre « Un phénomène cyclique qui favorise les guerres ? » chez l‘Harmattan.</a:t>
            </a:r>
            <a:endParaRPr lang="en-US" sz="2900" kern="1200" dirty="0"/>
          </a:p>
        </p:txBody>
      </p:sp>
      <p:sp>
        <p:nvSpPr>
          <p:cNvPr id="7" name="Connecteur droit 6">
            <a:extLst>
              <a:ext uri="{FF2B5EF4-FFF2-40B4-BE49-F238E27FC236}">
                <a16:creationId xmlns:a16="http://schemas.microsoft.com/office/drawing/2014/main" id="{75741C23-BF23-655F-4FF3-894466976D01}"/>
              </a:ext>
            </a:extLst>
          </p:cNvPr>
          <p:cNvSpPr/>
          <p:nvPr/>
        </p:nvSpPr>
        <p:spPr>
          <a:xfrm>
            <a:off x="4648018" y="2487103"/>
            <a:ext cx="6900512" cy="0"/>
          </a:xfrm>
          <a:prstGeom prst="line">
            <a:avLst/>
          </a:prstGeom>
        </p:spPr>
        <p:style>
          <a:lnRef idx="2">
            <a:schemeClr val="accent2">
              <a:hueOff val="3221807"/>
              <a:satOff val="-9246"/>
              <a:lumOff val="-14805"/>
              <a:alphaOff val="0"/>
            </a:schemeClr>
          </a:lnRef>
          <a:fillRef idx="1">
            <a:schemeClr val="accent2">
              <a:hueOff val="3221807"/>
              <a:satOff val="-9246"/>
              <a:lumOff val="-14805"/>
              <a:alphaOff val="0"/>
            </a:schemeClr>
          </a:fillRef>
          <a:effectRef idx="0">
            <a:schemeClr val="accent2">
              <a:hueOff val="3221807"/>
              <a:satOff val="-9246"/>
              <a:lumOff val="-14805"/>
              <a:alphaOff val="0"/>
            </a:schemeClr>
          </a:effectRef>
          <a:fontRef idx="minor">
            <a:schemeClr val="lt1"/>
          </a:fontRef>
        </p:style>
        <p:txBody>
          <a:bodyPr/>
          <a:lstStyle/>
          <a:p>
            <a:endParaRPr lang="fr-FR"/>
          </a:p>
        </p:txBody>
      </p:sp>
      <p:sp>
        <p:nvSpPr>
          <p:cNvPr id="8" name="Forme libre : forme 7">
            <a:extLst>
              <a:ext uri="{FF2B5EF4-FFF2-40B4-BE49-F238E27FC236}">
                <a16:creationId xmlns:a16="http://schemas.microsoft.com/office/drawing/2014/main" id="{5901E11A-61AB-7B29-B47B-162692722117}"/>
              </a:ext>
            </a:extLst>
          </p:cNvPr>
          <p:cNvSpPr/>
          <p:nvPr/>
        </p:nvSpPr>
        <p:spPr>
          <a:xfrm>
            <a:off x="4648018" y="2487103"/>
            <a:ext cx="6900512" cy="1843578"/>
          </a:xfrm>
          <a:custGeom>
            <a:avLst/>
            <a:gdLst>
              <a:gd name="connsiteX0" fmla="*/ 0 w 6900512"/>
              <a:gd name="connsiteY0" fmla="*/ 0 h 1843578"/>
              <a:gd name="connsiteX1" fmla="*/ 6900512 w 6900512"/>
              <a:gd name="connsiteY1" fmla="*/ 0 h 1843578"/>
              <a:gd name="connsiteX2" fmla="*/ 6900512 w 6900512"/>
              <a:gd name="connsiteY2" fmla="*/ 1843578 h 1843578"/>
              <a:gd name="connsiteX3" fmla="*/ 0 w 6900512"/>
              <a:gd name="connsiteY3" fmla="*/ 1843578 h 1843578"/>
              <a:gd name="connsiteX4" fmla="*/ 0 w 6900512"/>
              <a:gd name="connsiteY4" fmla="*/ 0 h 184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843578">
                <a:moveTo>
                  <a:pt x="0" y="0"/>
                </a:moveTo>
                <a:lnTo>
                  <a:pt x="6900512" y="0"/>
                </a:lnTo>
                <a:lnTo>
                  <a:pt x="6900512" y="1843578"/>
                </a:lnTo>
                <a:lnTo>
                  <a:pt x="0" y="1843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r-FR" sz="2900" kern="1200" dirty="0"/>
              <a:t>Demander une présentation complète</a:t>
            </a:r>
            <a:endParaRPr lang="en-US" sz="2900" kern="1200" dirty="0"/>
          </a:p>
        </p:txBody>
      </p:sp>
    </p:spTree>
    <p:extLst>
      <p:ext uri="{BB962C8B-B14F-4D97-AF65-F5344CB8AC3E}">
        <p14:creationId xmlns:p14="http://schemas.microsoft.com/office/powerpoint/2010/main" val="15863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int d’interrogation jaune">
            <a:extLst>
              <a:ext uri="{FF2B5EF4-FFF2-40B4-BE49-F238E27FC236}">
                <a16:creationId xmlns:a16="http://schemas.microsoft.com/office/drawing/2014/main" id="{A2A527C5-BF97-9961-985B-4B126AF183B7}"/>
              </a:ext>
            </a:extLst>
          </p:cNvPr>
          <p:cNvPicPr>
            <a:picLocks noChangeAspect="1"/>
          </p:cNvPicPr>
          <p:nvPr/>
        </p:nvPicPr>
        <p:blipFill>
          <a:blip r:embed="rId2"/>
          <a:srcRect b="6250"/>
          <a:stretch>
            <a:fill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652344FF-2A23-5538-8764-3AB9164E0D2D}"/>
              </a:ext>
            </a:extLst>
          </p:cNvPr>
          <p:cNvSpPr>
            <a:spLocks noGrp="1"/>
          </p:cNvSpPr>
          <p:nvPr>
            <p:ph type="title"/>
          </p:nvPr>
        </p:nvSpPr>
        <p:spPr>
          <a:xfrm>
            <a:off x="1459155" y="1219201"/>
            <a:ext cx="4832787" cy="2209800"/>
          </a:xfrm>
          <a:solidFill>
            <a:schemeClr val="bg1"/>
          </a:solidFill>
        </p:spPr>
        <p:txBody>
          <a:bodyPr vert="horz" lIns="91440" tIns="45720" rIns="91440" bIns="45720" rtlCol="0" anchor="ctr">
            <a:normAutofit fontScale="90000"/>
          </a:bodyPr>
          <a:lstStyle/>
          <a:p>
            <a:pPr algn="ctr"/>
            <a:br>
              <a:rPr lang="en-US" sz="7200" b="1"/>
            </a:br>
            <a:r>
              <a:rPr lang="en-US" sz="7200" b="1"/>
              <a:t>Questions </a:t>
            </a:r>
            <a:r>
              <a:rPr lang="en-US" sz="7200" b="1" dirty="0"/>
              <a:t>? </a:t>
            </a:r>
            <a:br>
              <a:rPr lang="en-US" sz="7200" b="1" dirty="0"/>
            </a:br>
            <a:endParaRPr lang="en-US" sz="7200" b="1" dirty="0"/>
          </a:p>
        </p:txBody>
      </p:sp>
    </p:spTree>
    <p:extLst>
      <p:ext uri="{BB962C8B-B14F-4D97-AF65-F5344CB8AC3E}">
        <p14:creationId xmlns:p14="http://schemas.microsoft.com/office/powerpoint/2010/main" val="369508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D5F10-0986-FBE0-9985-961C08B9A527}"/>
            </a:ext>
          </a:extLst>
        </p:cNvPr>
        <p:cNvGrpSpPr/>
        <p:nvPr/>
      </p:nvGrpSpPr>
      <p:grpSpPr>
        <a:xfrm>
          <a:off x="0" y="0"/>
          <a:ext cx="0" cy="0"/>
          <a:chOff x="0" y="0"/>
          <a:chExt cx="0" cy="0"/>
        </a:xfrm>
      </p:grpSpPr>
      <p:grpSp>
        <p:nvGrpSpPr>
          <p:cNvPr id="7" name="Groupe 6">
            <a:extLst>
              <a:ext uri="{FF2B5EF4-FFF2-40B4-BE49-F238E27FC236}">
                <a16:creationId xmlns:a16="http://schemas.microsoft.com/office/drawing/2014/main" id="{AA5C3605-92C4-F495-CB87-6D4D2513340A}"/>
              </a:ext>
            </a:extLst>
          </p:cNvPr>
          <p:cNvGrpSpPr/>
          <p:nvPr/>
        </p:nvGrpSpPr>
        <p:grpSpPr>
          <a:xfrm>
            <a:off x="6781799" y="4180113"/>
            <a:ext cx="4267201" cy="2312761"/>
            <a:chOff x="838199" y="2135850"/>
            <a:chExt cx="3788230" cy="2696411"/>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grpSpPr>
        <p:sp>
          <p:nvSpPr>
            <p:cNvPr id="8" name="Rectangle 7">
              <a:extLst>
                <a:ext uri="{FF2B5EF4-FFF2-40B4-BE49-F238E27FC236}">
                  <a16:creationId xmlns:a16="http://schemas.microsoft.com/office/drawing/2014/main" id="{CD569228-FED8-C47A-6AAD-FDA7F62DBDF4}"/>
                </a:ext>
              </a:extLst>
            </p:cNvPr>
            <p:cNvSpPr/>
            <p:nvPr/>
          </p:nvSpPr>
          <p:spPr>
            <a:xfrm>
              <a:off x="838201" y="2597515"/>
              <a:ext cx="3788228" cy="2234746"/>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2AAEB59-E4B5-FCDF-B987-3146928AAFE8}"/>
                </a:ext>
              </a:extLst>
            </p:cNvPr>
            <p:cNvSpPr txBox="1"/>
            <p:nvPr/>
          </p:nvSpPr>
          <p:spPr>
            <a:xfrm>
              <a:off x="838199" y="2135850"/>
              <a:ext cx="3788230" cy="511752"/>
            </a:xfrm>
            <a:prstGeom prst="rect">
              <a:avLst/>
            </a:prstGeom>
            <a:grpFill/>
            <a:ln w="38100">
              <a:solidFill>
                <a:schemeClr val="tx1"/>
              </a:solidFill>
            </a:ln>
          </p:spPr>
          <p:txBody>
            <a:bodyPr wrap="square" rtlCol="0">
              <a:spAutoFit/>
            </a:bodyPr>
            <a:lstStyle/>
            <a:p>
              <a:pPr algn="ctr"/>
              <a:r>
                <a:rPr lang="fr-FR" sz="2400" b="1" dirty="0"/>
                <a:t>Phases d’atténuation</a:t>
              </a:r>
            </a:p>
          </p:txBody>
        </p:sp>
      </p:grpSp>
      <p:sp>
        <p:nvSpPr>
          <p:cNvPr id="26" name="AutoShape 92">
            <a:extLst>
              <a:ext uri="{FF2B5EF4-FFF2-40B4-BE49-F238E27FC236}">
                <a16:creationId xmlns:a16="http://schemas.microsoft.com/office/drawing/2014/main" id="{8CDB3496-39A6-8E30-9571-32B44EDEBD57}"/>
              </a:ext>
            </a:extLst>
          </p:cNvPr>
          <p:cNvSpPr>
            <a:spLocks noChangeArrowheads="1"/>
          </p:cNvSpPr>
          <p:nvPr/>
        </p:nvSpPr>
        <p:spPr bwMode="auto">
          <a:xfrm>
            <a:off x="7533873" y="5014878"/>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7" name="AutoShape 92">
            <a:extLst>
              <a:ext uri="{FF2B5EF4-FFF2-40B4-BE49-F238E27FC236}">
                <a16:creationId xmlns:a16="http://schemas.microsoft.com/office/drawing/2014/main" id="{BB3E89D1-FE14-C4BE-4B7B-3885CA36C9BD}"/>
              </a:ext>
            </a:extLst>
          </p:cNvPr>
          <p:cNvSpPr>
            <a:spLocks noChangeArrowheads="1"/>
          </p:cNvSpPr>
          <p:nvPr/>
        </p:nvSpPr>
        <p:spPr bwMode="auto">
          <a:xfrm>
            <a:off x="8452932" y="4692227"/>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8" name="AutoShape 92">
            <a:extLst>
              <a:ext uri="{FF2B5EF4-FFF2-40B4-BE49-F238E27FC236}">
                <a16:creationId xmlns:a16="http://schemas.microsoft.com/office/drawing/2014/main" id="{2CB82413-9873-2105-F89F-C51C544C02CB}"/>
              </a:ext>
            </a:extLst>
          </p:cNvPr>
          <p:cNvSpPr>
            <a:spLocks noChangeArrowheads="1"/>
          </p:cNvSpPr>
          <p:nvPr/>
        </p:nvSpPr>
        <p:spPr bwMode="auto">
          <a:xfrm>
            <a:off x="9850166" y="5644772"/>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grpSp>
        <p:nvGrpSpPr>
          <p:cNvPr id="6" name="Groupe 5">
            <a:extLst>
              <a:ext uri="{FF2B5EF4-FFF2-40B4-BE49-F238E27FC236}">
                <a16:creationId xmlns:a16="http://schemas.microsoft.com/office/drawing/2014/main" id="{3B0E5EAD-334C-2275-9EAD-05C5B61087CE}"/>
              </a:ext>
            </a:extLst>
          </p:cNvPr>
          <p:cNvGrpSpPr/>
          <p:nvPr/>
        </p:nvGrpSpPr>
        <p:grpSpPr>
          <a:xfrm>
            <a:off x="1143000" y="1989869"/>
            <a:ext cx="4463143" cy="2324482"/>
            <a:chOff x="838199" y="2135850"/>
            <a:chExt cx="3788230" cy="2696411"/>
          </a:xfrm>
          <a:gradFill>
            <a:gsLst>
              <a:gs pos="0">
                <a:srgbClr val="FFFF00"/>
              </a:gs>
              <a:gs pos="35000">
                <a:schemeClr val="accent6">
                  <a:lumMod val="0"/>
                  <a:lumOff val="100000"/>
                </a:schemeClr>
              </a:gs>
              <a:gs pos="100000">
                <a:srgbClr val="FFFF00"/>
              </a:gs>
            </a:gsLst>
            <a:path path="circle">
              <a:fillToRect l="50000" t="-80000" r="50000" b="180000"/>
            </a:path>
          </a:gradFill>
        </p:grpSpPr>
        <p:sp>
          <p:nvSpPr>
            <p:cNvPr id="4" name="Rectangle 3">
              <a:extLst>
                <a:ext uri="{FF2B5EF4-FFF2-40B4-BE49-F238E27FC236}">
                  <a16:creationId xmlns:a16="http://schemas.microsoft.com/office/drawing/2014/main" id="{BFFA9AB6-1A85-6EA3-75E2-221BB40CCC8B}"/>
                </a:ext>
              </a:extLst>
            </p:cNvPr>
            <p:cNvSpPr/>
            <p:nvPr/>
          </p:nvSpPr>
          <p:spPr>
            <a:xfrm>
              <a:off x="838201" y="2597515"/>
              <a:ext cx="3788228" cy="2234746"/>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4260E68-5CD9-4FFF-26B6-E5BA38504244}"/>
                </a:ext>
              </a:extLst>
            </p:cNvPr>
            <p:cNvSpPr txBox="1"/>
            <p:nvPr/>
          </p:nvSpPr>
          <p:spPr>
            <a:xfrm>
              <a:off x="838199" y="2135850"/>
              <a:ext cx="3788230" cy="535534"/>
            </a:xfrm>
            <a:prstGeom prst="rect">
              <a:avLst/>
            </a:prstGeom>
            <a:grpFill/>
            <a:ln w="38100">
              <a:solidFill>
                <a:schemeClr val="tx1"/>
              </a:solidFill>
            </a:ln>
          </p:spPr>
          <p:txBody>
            <a:bodyPr wrap="square" rtlCol="0">
              <a:spAutoFit/>
            </a:bodyPr>
            <a:lstStyle/>
            <a:p>
              <a:pPr algn="ctr"/>
              <a:r>
                <a:rPr lang="fr-FR" sz="2400" b="1" dirty="0"/>
                <a:t>Phases d’amplification</a:t>
              </a:r>
            </a:p>
          </p:txBody>
        </p:sp>
      </p:grpSp>
      <p:sp>
        <p:nvSpPr>
          <p:cNvPr id="13" name="AutoShape 92">
            <a:extLst>
              <a:ext uri="{FF2B5EF4-FFF2-40B4-BE49-F238E27FC236}">
                <a16:creationId xmlns:a16="http://schemas.microsoft.com/office/drawing/2014/main" id="{B953E6A1-82F0-6700-B17B-880014FBF171}"/>
              </a:ext>
            </a:extLst>
          </p:cNvPr>
          <p:cNvSpPr>
            <a:spLocks noChangeArrowheads="1"/>
          </p:cNvSpPr>
          <p:nvPr/>
        </p:nvSpPr>
        <p:spPr bwMode="auto">
          <a:xfrm>
            <a:off x="1977517" y="2473313"/>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14" name="AutoShape 92">
            <a:extLst>
              <a:ext uri="{FF2B5EF4-FFF2-40B4-BE49-F238E27FC236}">
                <a16:creationId xmlns:a16="http://schemas.microsoft.com/office/drawing/2014/main" id="{F3559D28-E6A8-D1F3-5818-937082B6A92B}"/>
              </a:ext>
            </a:extLst>
          </p:cNvPr>
          <p:cNvSpPr>
            <a:spLocks noChangeArrowheads="1"/>
          </p:cNvSpPr>
          <p:nvPr/>
        </p:nvSpPr>
        <p:spPr bwMode="auto">
          <a:xfrm>
            <a:off x="4358193" y="2652831"/>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17" name="AutoShape 92">
            <a:extLst>
              <a:ext uri="{FF2B5EF4-FFF2-40B4-BE49-F238E27FC236}">
                <a16:creationId xmlns:a16="http://schemas.microsoft.com/office/drawing/2014/main" id="{F9B56577-9D0E-28A7-DC8E-556D4BE1F8E8}"/>
              </a:ext>
            </a:extLst>
          </p:cNvPr>
          <p:cNvSpPr>
            <a:spLocks noChangeArrowheads="1"/>
          </p:cNvSpPr>
          <p:nvPr/>
        </p:nvSpPr>
        <p:spPr bwMode="auto">
          <a:xfrm>
            <a:off x="1550340" y="2868384"/>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18" name="AutoShape 92">
            <a:extLst>
              <a:ext uri="{FF2B5EF4-FFF2-40B4-BE49-F238E27FC236}">
                <a16:creationId xmlns:a16="http://schemas.microsoft.com/office/drawing/2014/main" id="{17AB6E42-F023-3C35-1ECD-1DA2DC383502}"/>
              </a:ext>
            </a:extLst>
          </p:cNvPr>
          <p:cNvSpPr>
            <a:spLocks noChangeArrowheads="1"/>
          </p:cNvSpPr>
          <p:nvPr/>
        </p:nvSpPr>
        <p:spPr bwMode="auto">
          <a:xfrm>
            <a:off x="2894546" y="2562327"/>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19" name="AutoShape 92">
            <a:extLst>
              <a:ext uri="{FF2B5EF4-FFF2-40B4-BE49-F238E27FC236}">
                <a16:creationId xmlns:a16="http://schemas.microsoft.com/office/drawing/2014/main" id="{F67F5340-86F4-6E12-3270-6FEED4252007}"/>
              </a:ext>
            </a:extLst>
          </p:cNvPr>
          <p:cNvSpPr>
            <a:spLocks noChangeArrowheads="1"/>
          </p:cNvSpPr>
          <p:nvPr/>
        </p:nvSpPr>
        <p:spPr bwMode="auto">
          <a:xfrm>
            <a:off x="2031763" y="3152110"/>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1" name="AutoShape 92">
            <a:extLst>
              <a:ext uri="{FF2B5EF4-FFF2-40B4-BE49-F238E27FC236}">
                <a16:creationId xmlns:a16="http://schemas.microsoft.com/office/drawing/2014/main" id="{5F7F69BF-9278-C992-80CA-A20B4A90B37E}"/>
              </a:ext>
            </a:extLst>
          </p:cNvPr>
          <p:cNvSpPr>
            <a:spLocks noChangeArrowheads="1"/>
          </p:cNvSpPr>
          <p:nvPr/>
        </p:nvSpPr>
        <p:spPr bwMode="auto">
          <a:xfrm>
            <a:off x="2970394" y="3184601"/>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2" name="AutoShape 92">
            <a:extLst>
              <a:ext uri="{FF2B5EF4-FFF2-40B4-BE49-F238E27FC236}">
                <a16:creationId xmlns:a16="http://schemas.microsoft.com/office/drawing/2014/main" id="{CCC2B66A-1B06-ADA8-FACF-AB81EDC5E8DE}"/>
              </a:ext>
            </a:extLst>
          </p:cNvPr>
          <p:cNvSpPr>
            <a:spLocks noChangeArrowheads="1"/>
          </p:cNvSpPr>
          <p:nvPr/>
        </p:nvSpPr>
        <p:spPr bwMode="auto">
          <a:xfrm>
            <a:off x="3745644" y="3113836"/>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3" name="AutoShape 92">
            <a:extLst>
              <a:ext uri="{FF2B5EF4-FFF2-40B4-BE49-F238E27FC236}">
                <a16:creationId xmlns:a16="http://schemas.microsoft.com/office/drawing/2014/main" id="{0C1AC3E9-63F8-AF85-15B7-4976A0FACF92}"/>
              </a:ext>
            </a:extLst>
          </p:cNvPr>
          <p:cNvSpPr>
            <a:spLocks noChangeArrowheads="1"/>
          </p:cNvSpPr>
          <p:nvPr/>
        </p:nvSpPr>
        <p:spPr bwMode="auto">
          <a:xfrm>
            <a:off x="3612870" y="2562326"/>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fr-FR"/>
          </a:p>
        </p:txBody>
      </p:sp>
      <p:sp>
        <p:nvSpPr>
          <p:cNvPr id="2" name="Titre 1">
            <a:extLst>
              <a:ext uri="{FF2B5EF4-FFF2-40B4-BE49-F238E27FC236}">
                <a16:creationId xmlns:a16="http://schemas.microsoft.com/office/drawing/2014/main" id="{5DB67897-BCBA-071A-E93B-8E22FE4C8237}"/>
              </a:ext>
            </a:extLst>
          </p:cNvPr>
          <p:cNvSpPr>
            <a:spLocks noGrp="1"/>
          </p:cNvSpPr>
          <p:nvPr>
            <p:ph type="title"/>
          </p:nvPr>
        </p:nvSpPr>
        <p:spPr>
          <a:xfrm>
            <a:off x="838200" y="144779"/>
            <a:ext cx="10755086" cy="1655631"/>
          </a:xfrm>
        </p:spPr>
        <p:txBody>
          <a:bodyPr>
            <a:normAutofit fontScale="90000"/>
          </a:bodyPr>
          <a:lstStyle/>
          <a:p>
            <a:pPr algn="ctr"/>
            <a:r>
              <a:rPr lang="fr-FR" b="1" dirty="0">
                <a:solidFill>
                  <a:srgbClr val="FF0000"/>
                </a:solidFill>
              </a:rPr>
              <a:t>Démontrer qu’il y a un phénomène cyclique revient à démonter qu’une majorité de guerres se déclenchent durant les phases d’amplification </a:t>
            </a:r>
          </a:p>
        </p:txBody>
      </p:sp>
      <p:pic>
        <p:nvPicPr>
          <p:cNvPr id="32" name="Image 31" descr="Une image contenant symbole, Caractère coloré, Panneau de signalisation&#10;&#10;Le contenu généré par l’IA peut être incorrect.">
            <a:extLst>
              <a:ext uri="{FF2B5EF4-FFF2-40B4-BE49-F238E27FC236}">
                <a16:creationId xmlns:a16="http://schemas.microsoft.com/office/drawing/2014/main" id="{FD5FD59A-4586-D6D9-B810-27E85DC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969" y="4354475"/>
            <a:ext cx="2155587" cy="2155587"/>
          </a:xfrm>
          <a:prstGeom prst="rect">
            <a:avLst/>
          </a:prstGeom>
        </p:spPr>
      </p:pic>
      <p:grpSp>
        <p:nvGrpSpPr>
          <p:cNvPr id="11" name="Groupe 10">
            <a:extLst>
              <a:ext uri="{FF2B5EF4-FFF2-40B4-BE49-F238E27FC236}">
                <a16:creationId xmlns:a16="http://schemas.microsoft.com/office/drawing/2014/main" id="{C73737C3-13BC-B997-567F-0CE599672073}"/>
              </a:ext>
            </a:extLst>
          </p:cNvPr>
          <p:cNvGrpSpPr/>
          <p:nvPr/>
        </p:nvGrpSpPr>
        <p:grpSpPr>
          <a:xfrm>
            <a:off x="6727064" y="1989868"/>
            <a:ext cx="4866222" cy="1439131"/>
            <a:chOff x="6727064" y="1989868"/>
            <a:chExt cx="4866222" cy="1439131"/>
          </a:xfrm>
        </p:grpSpPr>
        <p:sp>
          <p:nvSpPr>
            <p:cNvPr id="3" name="Bulle narrative : rectangle 2">
              <a:extLst>
                <a:ext uri="{FF2B5EF4-FFF2-40B4-BE49-F238E27FC236}">
                  <a16:creationId xmlns:a16="http://schemas.microsoft.com/office/drawing/2014/main" id="{F432AC0D-4076-39F9-E546-1DF3C0FFFF49}"/>
                </a:ext>
              </a:extLst>
            </p:cNvPr>
            <p:cNvSpPr/>
            <p:nvPr/>
          </p:nvSpPr>
          <p:spPr>
            <a:xfrm>
              <a:off x="6727064" y="1989868"/>
              <a:ext cx="4866222" cy="1439131"/>
            </a:xfrm>
            <a:prstGeom prst="wedgeRectCallout">
              <a:avLst>
                <a:gd name="adj1" fmla="val -89759"/>
                <a:gd name="adj2" fmla="val 954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rPr>
                <a:t>Le symbole          représente un déclenchement de guerre</a:t>
              </a:r>
            </a:p>
          </p:txBody>
        </p:sp>
        <p:sp>
          <p:nvSpPr>
            <p:cNvPr id="10" name="AutoShape 92">
              <a:extLst>
                <a:ext uri="{FF2B5EF4-FFF2-40B4-BE49-F238E27FC236}">
                  <a16:creationId xmlns:a16="http://schemas.microsoft.com/office/drawing/2014/main" id="{F46D8F4E-23C7-312C-45E4-30AE0EF8779C}"/>
                </a:ext>
              </a:extLst>
            </p:cNvPr>
            <p:cNvSpPr>
              <a:spLocks noChangeArrowheads="1"/>
            </p:cNvSpPr>
            <p:nvPr/>
          </p:nvSpPr>
          <p:spPr bwMode="auto">
            <a:xfrm>
              <a:off x="9098300" y="2239189"/>
              <a:ext cx="342726" cy="492577"/>
            </a:xfrm>
            <a:prstGeom prst="irregularSeal1">
              <a:avLst/>
            </a:prstGeom>
            <a:solidFill>
              <a:srgbClr val="FF0000"/>
            </a:solidFill>
            <a:ln w="25400">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dirty="0"/>
                <a:t>  </a:t>
              </a:r>
            </a:p>
          </p:txBody>
        </p:sp>
      </p:grpSp>
    </p:spTree>
    <p:extLst>
      <p:ext uri="{BB962C8B-B14F-4D97-AF65-F5344CB8AC3E}">
        <p14:creationId xmlns:p14="http://schemas.microsoft.com/office/powerpoint/2010/main" val="187956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13" grpId="0" animBg="1"/>
      <p:bldP spid="14" grpId="0" animBg="1"/>
      <p:bldP spid="17" grpId="0" animBg="1"/>
      <p:bldP spid="18" grpId="0" animBg="1"/>
      <p:bldP spid="19" grpId="0" animBg="1"/>
      <p:bldP spid="21" grpId="0" animBg="1"/>
      <p:bldP spid="22" grpId="0" animBg="1"/>
      <p:bldP spid="23" grpId="0" animBg="1"/>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Coin à bandes">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2136</TotalTime>
  <Words>3427</Words>
  <Application>Microsoft Office PowerPoint</Application>
  <PresentationFormat>Grand écran</PresentationFormat>
  <Paragraphs>302</Paragraphs>
  <Slides>82</Slides>
  <Notes>5</Notes>
  <HiddenSlides>9</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82</vt:i4>
      </vt:variant>
    </vt:vector>
  </HeadingPairs>
  <TitlesOfParts>
    <vt:vector size="89" baseType="lpstr">
      <vt:lpstr>Aptos</vt:lpstr>
      <vt:lpstr>Aptos Display</vt:lpstr>
      <vt:lpstr>Arial</vt:lpstr>
      <vt:lpstr>Calibri</vt:lpstr>
      <vt:lpstr>Times New Roman</vt:lpstr>
      <vt:lpstr>Wingdings</vt:lpstr>
      <vt:lpstr>Thème Office</vt:lpstr>
      <vt:lpstr>Un phénomène cyclique qui favorise les guerres ?</vt:lpstr>
      <vt:lpstr>Préambule</vt:lpstr>
      <vt:lpstr>Exemple d’application du phénomène cyclique trouvé</vt:lpstr>
      <vt:lpstr>Prévisions sur la période 2022-2026  faites avant le déclenchement de la guerre Russie –Ukraine  </vt:lpstr>
      <vt:lpstr>Qu’apportent de telles prévisions ?</vt:lpstr>
      <vt:lpstr>Concepts de base </vt:lpstr>
      <vt:lpstr>Eléments d’un phénomène cyclique</vt:lpstr>
      <vt:lpstr>Si les guerres étaient réparties aléatoirement, il y aurait autant de guerres qui se déclenchent durant les phases d’amplification que durant les phases d’atténuation. </vt:lpstr>
      <vt:lpstr>Démontrer qu’il y a un phénomène cyclique revient à démonter qu’une majorité de guerres se déclenchent durant les phases d’amplification </vt:lpstr>
      <vt:lpstr>Le Cycle Quésako</vt:lpstr>
      <vt:lpstr>Exemple de guerres corrélées au Cycle Quesako</vt:lpstr>
      <vt:lpstr>Contextes </vt:lpstr>
      <vt:lpstr>Graphique de contexte,  comment le lire?</vt:lpstr>
      <vt:lpstr>Exemple 1</vt:lpstr>
      <vt:lpstr>Exemple 2</vt:lpstr>
      <vt:lpstr>Exemple 3</vt:lpstr>
      <vt:lpstr>Explication des écarts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Périodes de guerre permanente</vt:lpstr>
      <vt:lpstr>Les contextes non significatifs</vt:lpstr>
      <vt:lpstr>Le coin des sceptiques</vt:lpstr>
      <vt:lpstr>Alors que conclure des contextes ?</vt:lpstr>
      <vt:lpstr>Calcul et Recalage</vt:lpstr>
      <vt:lpstr>Origine du cycle identifié</vt:lpstr>
      <vt:lpstr>Quels sont les principes retenus pour le calcul détaillé?            </vt:lpstr>
      <vt:lpstr>Liste des guerres COW (Correlate Of Wars)</vt:lpstr>
      <vt:lpstr>Résultats des calculs</vt:lpstr>
      <vt:lpstr>Conclusion calcul de périodicité du « Cycle Quesako » </vt:lpstr>
      <vt:lpstr>Que signifie ces 60% calculés et 88% des contextes?</vt:lpstr>
      <vt:lpstr>Le « cycle Quésako » n’est pas une sinusoïde parfaite – il peut y avoir des recalages de pic et des irrégularités dans les phases</vt:lpstr>
      <vt:lpstr>Recalage</vt:lpstr>
      <vt:lpstr>Données décrites dans le livre « Un phénomène cyclique qui favorise les guerres »</vt:lpstr>
      <vt:lpstr>Matérialisation du  « Cycle Quésako » par le nombre de victimes de guerre</vt:lpstr>
      <vt:lpstr>Déclencheur de la réflexion « Matérialisation »</vt:lpstr>
      <vt:lpstr>2010 : Wikileaks Irak</vt:lpstr>
      <vt:lpstr>2012-2016 : Impression d’un nouveau pic conforme au pic Quésako</vt:lpstr>
      <vt:lpstr>2017 : Découverte d’Iraqbodycount.org</vt:lpstr>
      <vt:lpstr>Confirmation avec la guerre en Syrie</vt:lpstr>
      <vt:lpstr>Conclusion provisoire</vt:lpstr>
      <vt:lpstr>2023 : données UCDP (Uppsala Conflict Data Program)</vt:lpstr>
      <vt:lpstr>2023 : données UCDP &amp; Cycle Quésako superposé</vt:lpstr>
      <vt:lpstr>Conclusion Matérialisation</vt:lpstr>
      <vt:lpstr>Résumons Contextes &amp; Matérialisation</vt:lpstr>
      <vt:lpstr> 1° round de questions ?  </vt:lpstr>
      <vt:lpstr>Modélisation</vt:lpstr>
      <vt:lpstr>Phénomène A - Un phénomène cyclique qui amplifie ou atténue les tensions</vt:lpstr>
      <vt:lpstr>Phénomène B – Le déclenchement d’une guerre</vt:lpstr>
      <vt:lpstr>Cas 1 : Cas où le cumul des causes est légèrement &lt; au seuil de déclenchement</vt:lpstr>
      <vt:lpstr>Cas 2 : cas où le cumul des causes est très inférieur au seuil de déclenchement</vt:lpstr>
      <vt:lpstr>Cas 3 : cas où le cumul des causes est bien supérieur au seuil de déclenchement</vt:lpstr>
      <vt:lpstr>Le « Cycle Quésako » est-il une cause de guerre ?</vt:lpstr>
      <vt:lpstr>Comment intégrer le « Cycle Quésako » dans l’existant ?</vt:lpstr>
      <vt:lpstr>Prévisions de risques de guerre</vt:lpstr>
      <vt:lpstr>A partir de quoi pouvons-nous faire des prévisions ?</vt:lpstr>
      <vt:lpstr>Présentation PowerPoint</vt:lpstr>
      <vt:lpstr>Présentation PowerPoint</vt:lpstr>
      <vt:lpstr>Présentation PowerPoint</vt:lpstr>
      <vt:lpstr>Présentation PowerPoint</vt:lpstr>
      <vt:lpstr>Cas 1 : Cas où le cumul des causes est légèrement &lt; au seuil de déclenchement</vt:lpstr>
      <vt:lpstr>Cas 3 : cas où le cumul des causes est bien supérieur au seuil de déclenchement</vt:lpstr>
      <vt:lpstr>Conclusions et perspectives</vt:lpstr>
      <vt:lpstr>Résumons 1/2</vt:lpstr>
      <vt:lpstr>Résumons 2/2</vt:lpstr>
      <vt:lpstr>Conclusion</vt:lpstr>
      <vt:lpstr>Questions d’avenir sur le « Cycle Quésako » 1/3</vt:lpstr>
      <vt:lpstr>Questions d’avenir sur le « Cycle Quésako » 2/3</vt:lpstr>
      <vt:lpstr>Questions d’avenir sur le « Cycle Quésako » 3/3</vt:lpstr>
      <vt:lpstr>Quand s’arrêtera la guerre Russie-Ukraine ?</vt:lpstr>
      <vt:lpstr>Fin des guerres israéliennes </vt:lpstr>
      <vt:lpstr>La reconnaissance du « Cycle Quésako » peut-elle favoriser la fin des guerres en cours?</vt:lpstr>
      <vt:lpstr>Quel avenir pour le « Cycle Quésako » ?</vt:lpstr>
      <vt:lpstr>Pour en savoir plus ?</vt:lpstr>
      <vt:lpstr> Questions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Jean-Baptiste Renard</dc:creator>
  <cp:lastModifiedBy>Jean-Baptiste Renard</cp:lastModifiedBy>
  <cp:revision>21</cp:revision>
  <dcterms:created xsi:type="dcterms:W3CDTF">2025-06-21T15:06:50Z</dcterms:created>
  <dcterms:modified xsi:type="dcterms:W3CDTF">2026-03-31T07:05:11Z</dcterms:modified>
</cp:coreProperties>
</file>